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828" r:id="rId5"/>
  </p:sldMasterIdLst>
  <p:notesMasterIdLst>
    <p:notesMasterId r:id="rId33"/>
  </p:notesMasterIdLst>
  <p:handoutMasterIdLst>
    <p:handoutMasterId r:id="rId34"/>
  </p:handoutMasterIdLst>
  <p:sldIdLst>
    <p:sldId id="2076137155" r:id="rId6"/>
    <p:sldId id="2076137161" r:id="rId7"/>
    <p:sldId id="2076137148" r:id="rId8"/>
    <p:sldId id="2076137193" r:id="rId9"/>
    <p:sldId id="2168" r:id="rId10"/>
    <p:sldId id="2292" r:id="rId11"/>
    <p:sldId id="2294" r:id="rId12"/>
    <p:sldId id="2295" r:id="rId13"/>
    <p:sldId id="2296" r:id="rId14"/>
    <p:sldId id="2297" r:id="rId15"/>
    <p:sldId id="2318" r:id="rId16"/>
    <p:sldId id="2298" r:id="rId17"/>
    <p:sldId id="2076137194" r:id="rId18"/>
    <p:sldId id="1670" r:id="rId19"/>
    <p:sldId id="1961" r:id="rId20"/>
    <p:sldId id="2076137140" r:id="rId21"/>
    <p:sldId id="2076137169" r:id="rId22"/>
    <p:sldId id="2076137170" r:id="rId23"/>
    <p:sldId id="2076137188" r:id="rId24"/>
    <p:sldId id="2076137171" r:id="rId25"/>
    <p:sldId id="2076137172" r:id="rId26"/>
    <p:sldId id="2076137173" r:id="rId27"/>
    <p:sldId id="1899" r:id="rId28"/>
    <p:sldId id="2076137190" r:id="rId29"/>
    <p:sldId id="2076137191" r:id="rId30"/>
    <p:sldId id="2076137192" r:id="rId31"/>
    <p:sldId id="2076137126" r:id="rId3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t 1" id="{8616D459-25C9-41BE-A675-B213035DE140}">
          <p14:sldIdLst>
            <p14:sldId id="2076137155"/>
            <p14:sldId id="2076137161"/>
            <p14:sldId id="2076137148"/>
          </p14:sldIdLst>
        </p14:section>
        <p14:section name="Keynote" id="{86A97C96-C712-A044-95DE-17D06CE567EB}">
          <p14:sldIdLst>
            <p14:sldId id="2076137193"/>
            <p14:sldId id="2168"/>
            <p14:sldId id="2292"/>
            <p14:sldId id="2294"/>
            <p14:sldId id="2295"/>
            <p14:sldId id="2296"/>
            <p14:sldId id="2297"/>
            <p14:sldId id="2318"/>
            <p14:sldId id="2298"/>
          </p14:sldIdLst>
        </p14:section>
        <p14:section name="Workshop" id="{CDB9190D-B2B8-404B-84FA-BA2A0F87F808}">
          <p14:sldIdLst>
            <p14:sldId id="2076137194"/>
            <p14:sldId id="1670"/>
            <p14:sldId id="1961"/>
            <p14:sldId id="2076137140"/>
            <p14:sldId id="2076137169"/>
            <p14:sldId id="2076137170"/>
            <p14:sldId id="2076137188"/>
            <p14:sldId id="2076137171"/>
            <p14:sldId id="2076137172"/>
            <p14:sldId id="2076137173"/>
            <p14:sldId id="1899"/>
            <p14:sldId id="2076137190"/>
            <p14:sldId id="2076137191"/>
            <p14:sldId id="2076137192"/>
            <p14:sldId id="2076137126"/>
          </p14:sldIdLst>
        </p14:section>
        <p14:section name="Part 2" id="{4FFB292D-17CA-844B-B0D7-DAACA7F000D8}">
          <p14:sldIdLst/>
        </p14:section>
        <p14:section name="Survey" id="{69AF9E1F-2A83-8847-B327-94FB34911CEF}">
          <p14:sldIdLst/>
        </p14:section>
        <p14:section name="Wrap Up" id="{CFAB8232-DBB3-5E44-8D71-1F46522BC9AB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Brooke Merriman" initials="BM" lastIdx="32" clrIdx="7">
    <p:extLst>
      <p:ext uri="{19B8F6BF-5375-455C-9EA6-DF929625EA0E}">
        <p15:presenceInfo xmlns:p15="http://schemas.microsoft.com/office/powerpoint/2012/main" userId="S::merriman@prowesscorp.com::76c8584a-d76a-48e9-9836-978021847b04" providerId="AD"/>
      </p:ext>
    </p:extLst>
  </p:cmAuthor>
  <p:cmAuthor id="1" name="Mary Feil-Jacobs" initials="MFJ" lastIdx="43" clrIdx="1"/>
  <p:cmAuthor id="8" name="David Jeppesen" initials="DJ [2]" lastIdx="25" clrIdx="8">
    <p:extLst>
      <p:ext uri="{19B8F6BF-5375-455C-9EA6-DF929625EA0E}">
        <p15:presenceInfo xmlns:p15="http://schemas.microsoft.com/office/powerpoint/2012/main" userId="S-1-5-21-3770494660-1800110965-1935647350-10281" providerId="AD"/>
      </p:ext>
    </p:extLst>
  </p:cmAuthor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  <p:cmAuthor id="5" name="Alan Deeth" initials="AD" lastIdx="10" clrIdx="5">
    <p:extLst>
      <p:ext uri="{19B8F6BF-5375-455C-9EA6-DF929625EA0E}">
        <p15:presenceInfo xmlns:p15="http://schemas.microsoft.com/office/powerpoint/2012/main" userId="S-1-5-21-3770494660-1800110965-1935647350-7870" providerId="AD"/>
      </p:ext>
    </p:extLst>
  </p:cmAuthor>
  <p:cmAuthor id="6" name="David Jeppesen" initials="DJ" lastIdx="3" clrIdx="6">
    <p:extLst>
      <p:ext uri="{19B8F6BF-5375-455C-9EA6-DF929625EA0E}">
        <p15:presenceInfo xmlns:p15="http://schemas.microsoft.com/office/powerpoint/2012/main" userId="David Jeppes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0078D4"/>
    <a:srgbClr val="50E6FF"/>
    <a:srgbClr val="30E5D0"/>
    <a:srgbClr val="A92E01"/>
    <a:srgbClr val="C13501"/>
    <a:srgbClr val="FF9349"/>
    <a:srgbClr val="E6E6E6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4" autoAdjust="0"/>
    <p:restoredTop sz="73380" autoAdjust="0"/>
  </p:normalViewPr>
  <p:slideViewPr>
    <p:cSldViewPr snapToGrid="0">
      <p:cViewPr varScale="1">
        <p:scale>
          <a:sx n="89" d="100"/>
          <a:sy n="89" d="100"/>
        </p:scale>
        <p:origin x="11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6-468A-BB23-F841013D1327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6-468A-BB23-F841013D13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6-468A-BB23-F841013D13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26-468A-BB23-F841013D13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26-468A-BB23-F841013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2-4166-A462-80259EB4D630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2-4166-A462-80259EB4D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2-4166-A462-80259EB4D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D2-4166-A462-80259EB4D6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D2-4166-A462-80259EB4D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8-4DEB-87A4-13B013CCA2E1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8-4DEB-87A4-13B013CCA2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A8-4DEB-87A4-13B013CCA2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A8-4DEB-87A4-13B013CCA2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A8-4DEB-87A4-13B013CC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FD9-870C-D6C0D88D2B23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FD9-870C-D6C0D88D2B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9-4FD9-870C-D6C0D88D2B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A9-4FD9-870C-D6C0D88D2B2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A9-4FD9-870C-D6C0D88D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CF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9-4239-AB69-9A98A627C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88D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9-4239-AB69-9A98A627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76993728"/>
        <c:axId val="-676991952"/>
      </c:barChart>
      <c:catAx>
        <c:axId val="-67699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6991952"/>
        <c:crosses val="autoZero"/>
        <c:auto val="1"/>
        <c:lblAlgn val="ctr"/>
        <c:lblOffset val="100"/>
        <c:noMultiLvlLbl val="0"/>
      </c:catAx>
      <c:valAx>
        <c:axId val="-67699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67699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7/1/20 2:55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7/1/20 2:55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49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Exemplos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genéricos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pPr rtl="0" fontAlgn="base"/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pPr rtl="0" fontAlgn="base"/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As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principais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empresas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redes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sociais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, streaming de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vídeo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e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mecanismos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pesquisa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criaram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algumas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suas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principais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tecnologias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usando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Python e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usam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Python para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ciência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dados.</a:t>
            </a:r>
          </a:p>
          <a:p>
            <a:pPr rtl="0" fontAlgn="base"/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pPr rtl="0" fontAlgn="base"/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pPr rtl="0" fontAlgn="base"/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Exemplos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específicos</a:t>
            </a:r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pPr rtl="0" fontAlgn="base"/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pPr rtl="0" fontAlgn="base"/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Google, YouTube, Facebook e Pinterest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foram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criados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diferentes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extensões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usando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Python (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www.quora.com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/What-programming-languages-are-used-at-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Youtube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,</a:t>
            </a:r>
          </a:p>
          <a:p>
            <a:pPr rtl="0" fontAlgn="base"/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https://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en.wikipedia.org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/wiki/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Programming_languages_used_in_most_popular_websites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).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Essas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empresas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também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usam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o Python para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ciência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dados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pelas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mesmas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razões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pelas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quais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você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estudará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Python: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é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fácil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desenvolver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,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flexível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e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contém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bibliotecas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poderosas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para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ciência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dados.</a:t>
            </a:r>
          </a:p>
          <a:p>
            <a:pPr rtl="0" fontAlgn="base"/>
            <a:endParaRPr lang="en-US" sz="882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pPr rtl="0" fontAlgn="base"/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"O Python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é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rápido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o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suficiente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para o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nosso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site e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nos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permite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produzir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features que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podem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ser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mantidas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tempo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recorde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, com um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mínimo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desenvolvedores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".</a:t>
            </a:r>
          </a:p>
          <a:p>
            <a:pPr rtl="0" fontAlgn="base"/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-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Cuong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Do, 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arquiteto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software no YouTube (https://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www.quora.com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/What-programming-languages-are-used-at-</a:t>
            </a:r>
            <a:r>
              <a:rPr lang="en-US" sz="882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Youtube</a:t>
            </a:r>
            <a:r>
              <a:rPr lang="en-US" sz="882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)</a:t>
            </a:r>
          </a:p>
          <a:p>
            <a:pPr rtl="0" fontAlgn="base"/>
            <a:endParaRPr lang="en-US" b="0" i="0" dirty="0">
              <a:effectLst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99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Lembrar de colocar no mudo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57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você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sair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do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interpretador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Python 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entrar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novamente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, as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definições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que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você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fez (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suas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funções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variáveis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)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serão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perdidas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. Da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mesma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forma,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convém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usar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uma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função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útil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que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você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escreveu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vários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programas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sem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copiar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sua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definição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cada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programa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Para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suportar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esse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recurso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, o Python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tem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uma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maneira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colocar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definições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um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arquivo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usá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-las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um script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ou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uma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instância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interativa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do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intérprete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.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Esse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arquivo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é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chamado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módulo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. As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definições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de um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módulo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podem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ser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importadas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para outros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programas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ou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módulos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.</a:t>
            </a:r>
          </a:p>
          <a:p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Por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exemplo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, a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função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factorial()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não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é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uma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das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funções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padrão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criadas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no Python.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Faz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parte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do </a:t>
            </a:r>
            <a:r>
              <a:rPr lang="en-US" sz="900" b="0" i="0" u="none" strike="noStrike" kern="1200" dirty="0" err="1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módulo</a:t>
            </a:r>
            <a:r>
              <a:rPr lang="en-US" sz="900" b="0" i="0" u="none" strike="noStrike" kern="120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+mn-cs"/>
              </a:rPr>
              <a:t> math do Python.</a:t>
            </a:r>
          </a:p>
          <a:p>
            <a:endParaRPr lang="en-US" sz="900" b="0" i="0" u="none" strike="noStrike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96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28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Vamos</a:t>
            </a:r>
            <a:r>
              <a:rPr lang="en-US" baseline="0" dirty="0"/>
              <a:t> </a:t>
            </a:r>
            <a:r>
              <a:rPr lang="en-US" baseline="0" dirty="0" err="1"/>
              <a:t>começar</a:t>
            </a:r>
            <a:r>
              <a:rPr lang="en-US" baseline="0" dirty="0"/>
              <a:t> o </a:t>
            </a:r>
            <a:r>
              <a:rPr lang="en-US" baseline="0" dirty="0" err="1"/>
              <a:t>curso</a:t>
            </a:r>
            <a:r>
              <a:rPr lang="en-US" baseline="0" dirty="0"/>
              <a:t> </a:t>
            </a:r>
            <a:r>
              <a:rPr lang="en-US" baseline="0" dirty="0" err="1"/>
              <a:t>assistindo</a:t>
            </a:r>
            <a:r>
              <a:rPr lang="en-US" baseline="0" dirty="0"/>
              <a:t> um </a:t>
            </a:r>
            <a:r>
              <a:rPr lang="en-US" baseline="0" dirty="0" err="1"/>
              <a:t>vídeo</a:t>
            </a:r>
            <a:r>
              <a:rPr lang="en-US" baseline="0" dirty="0"/>
              <a:t> de </a:t>
            </a:r>
            <a:r>
              <a:rPr lang="en-US" baseline="0" dirty="0" err="1"/>
              <a:t>pouco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de 2min que </a:t>
            </a:r>
            <a:r>
              <a:rPr lang="en-US" baseline="0" dirty="0" err="1"/>
              <a:t>ilustra</a:t>
            </a:r>
            <a:r>
              <a:rPr lang="en-US" baseline="0" dirty="0"/>
              <a:t> a </a:t>
            </a:r>
            <a:r>
              <a:rPr lang="en-US" baseline="0" dirty="0" err="1"/>
              <a:t>importância</a:t>
            </a:r>
            <a:r>
              <a:rPr lang="en-US" baseline="0" dirty="0"/>
              <a:t> da </a:t>
            </a:r>
            <a:r>
              <a:rPr lang="en-US" baseline="0" dirty="0" err="1"/>
              <a:t>Ciência</a:t>
            </a:r>
            <a:r>
              <a:rPr lang="en-US" baseline="0" dirty="0"/>
              <a:t> de Dados.</a:t>
            </a:r>
          </a:p>
          <a:p>
            <a:r>
              <a:rPr lang="en-US" baseline="0" dirty="0"/>
              <a:t>URL: https://</a:t>
            </a:r>
            <a:r>
              <a:rPr lang="en-US" baseline="0" dirty="0" err="1"/>
              <a:t>youtu.be</a:t>
            </a:r>
            <a:r>
              <a:rPr lang="en-US" baseline="0" dirty="0"/>
              <a:t>/</a:t>
            </a:r>
            <a:r>
              <a:rPr lang="en-US" baseline="0" dirty="0" err="1"/>
              <a:t>zvYwxHcgZdo</a:t>
            </a:r>
            <a:endParaRPr lang="en-US" baseline="0" dirty="0"/>
          </a:p>
          <a:p>
            <a:r>
              <a:rPr lang="en-US" baseline="0" dirty="0"/>
              <a:t>Original: https://channel9.msdn.com/Blogs/Azure/Virginia-Tech-Transforms-Life-Sciences-Research-with-Big-Data-Solution-in-Azure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91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4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Como foi enfatizado no vídeo, "dados" são o objeto de trabalho da Ciência de Dados. Eles definem o mundo a nossa volta. A combinação de volumes massivos de dados e algoritmos que são, ao mesmo tempo, poderosos e eficientes o bastante para extrair sentido dos dados levaram a avanços na ciência, medicina e tecnologias, que hoje fazem parte do nosso dia-a-dia. Mas apesar de todos os avanços gerados por essa revolução dos dados, ela ainda é freada pela falta de um recurso: pessoas; mais precisamente, pessoas com habilidades técnicas em ciência de dados que podem navegar por este campo em crescimento e explicar as descobertas que fazem através dele para os outros.</a:t>
            </a:r>
          </a:p>
          <a:p>
            <a:endParaRPr lang="pt-BR" noProof="0" dirty="0"/>
          </a:p>
          <a:p>
            <a:r>
              <a:rPr lang="pt-BR" noProof="0" dirty="0"/>
              <a:t>Por exemplo, através da ciência de dados podemos:</a:t>
            </a:r>
          </a:p>
          <a:p>
            <a:pPr marL="171450" indent="-171450">
              <a:buFontTx/>
              <a:buChar char="-"/>
            </a:pPr>
            <a:r>
              <a:rPr lang="pt-BR" baseline="0" noProof="0" dirty="0"/>
              <a:t>Ajudar médicos a detectar tumores em ressonâncias magnéticas que seriam, de outro modo, pequenos demais para serem notados</a:t>
            </a:r>
          </a:p>
          <a:p>
            <a:pPr marL="171450" indent="-171450">
              <a:buFontTx/>
              <a:buChar char="-"/>
            </a:pPr>
            <a:r>
              <a:rPr lang="pt-BR" baseline="0" noProof="0" dirty="0"/>
              <a:t>Ajudar fazendeiros a aumentar a produtividade de suas colheitas e usar menos recursos como água e fertilizantes (agricultura 4.0)</a:t>
            </a:r>
          </a:p>
          <a:p>
            <a:pPr marL="171450" indent="-171450">
              <a:buFontTx/>
              <a:buChar char="-"/>
            </a:pPr>
            <a:r>
              <a:rPr lang="pt-BR" baseline="0" noProof="0" dirty="0"/>
              <a:t>Ajudar uma pessoa cega a identificar pessoas ou obstáculos na sua frente</a:t>
            </a:r>
          </a:p>
          <a:p>
            <a:pPr marL="171450" indent="-171450">
              <a:buFontTx/>
              <a:buChar char="-"/>
            </a:pPr>
            <a:r>
              <a:rPr lang="pt-BR" baseline="0" noProof="0" dirty="0"/>
              <a:t>Reduzir defeitos no processo de manufatura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pt-BR" baseline="0" noProof="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pt-BR" baseline="0" noProof="0" dirty="0"/>
              <a:t>O </a:t>
            </a:r>
            <a:r>
              <a:rPr lang="pt-BR" baseline="0" noProof="0" dirty="0" err="1"/>
              <a:t>video</a:t>
            </a:r>
            <a:r>
              <a:rPr lang="pt-BR" baseline="0" noProof="0" dirty="0"/>
              <a:t> que acabamos de assistir mostra o poder e a acessibilidade de processamento de big data em plataformas na nuvem como o </a:t>
            </a:r>
            <a:r>
              <a:rPr lang="pt-BR" baseline="0" noProof="0" dirty="0" err="1"/>
              <a:t>Azure</a:t>
            </a:r>
            <a:r>
              <a:rPr lang="pt-BR" baseline="0" noProof="0" dirty="0"/>
              <a:t>. O sequenciamento de DNA é uma tarefa dentro de </a:t>
            </a:r>
            <a:r>
              <a:rPr lang="pt-BR" baseline="0" noProof="0" dirty="0" err="1"/>
              <a:t>ciencias</a:t>
            </a:r>
            <a:r>
              <a:rPr lang="pt-BR" baseline="0" noProof="0" dirty="0"/>
              <a:t> </a:t>
            </a:r>
            <a:r>
              <a:rPr lang="pt-BR" baseline="0" noProof="0" dirty="0" err="1"/>
              <a:t>biologicas</a:t>
            </a:r>
            <a:r>
              <a:rPr lang="pt-BR" baseline="0" noProof="0" dirty="0"/>
              <a:t> que tem o potencial de levar a uma vasta gama de avanços </a:t>
            </a:r>
            <a:r>
              <a:rPr lang="pt-BR" baseline="0" noProof="0" dirty="0" err="1"/>
              <a:t>medicos</a:t>
            </a:r>
            <a:r>
              <a:rPr lang="pt-BR" baseline="0" noProof="0" dirty="0"/>
              <a:t> e </a:t>
            </a:r>
            <a:r>
              <a:rPr lang="pt-BR" baseline="0" noProof="0" dirty="0" err="1"/>
              <a:t>farmaceuticos</a:t>
            </a:r>
            <a:r>
              <a:rPr lang="pt-BR" baseline="0" noProof="0" dirty="0"/>
              <a:t>. Porem, este tipo de analise requer muitos recursos para  processamento e armazenamento, aos quais muito pesquisadores </a:t>
            </a:r>
            <a:r>
              <a:rPr lang="pt-BR" baseline="0" noProof="0" dirty="0" err="1"/>
              <a:t>nao</a:t>
            </a:r>
            <a:r>
              <a:rPr lang="pt-BR" baseline="0" noProof="0" dirty="0"/>
              <a:t> tinham acesso até alguns anos </a:t>
            </a:r>
            <a:r>
              <a:rPr lang="pt-BR" baseline="0" noProof="0" dirty="0" err="1"/>
              <a:t>atras</a:t>
            </a:r>
            <a:r>
              <a:rPr lang="pt-BR" baseline="0" noProof="0" dirty="0"/>
              <a:t>. Através de um </a:t>
            </a:r>
            <a:r>
              <a:rPr lang="pt-BR" baseline="0" noProof="0" dirty="0" err="1"/>
              <a:t>grant</a:t>
            </a:r>
            <a:r>
              <a:rPr lang="pt-BR" baseline="0" noProof="0" dirty="0"/>
              <a:t> (financiamento) do </a:t>
            </a:r>
            <a:r>
              <a:rPr lang="pt-BR" noProof="0" dirty="0" err="1"/>
              <a:t>National</a:t>
            </a:r>
            <a:r>
              <a:rPr lang="pt-BR" noProof="0" dirty="0"/>
              <a:t> Science Foundation em parceria com a Microsoft, um time de cientistas da </a:t>
            </a:r>
            <a:r>
              <a:rPr lang="pt-BR" noProof="0" dirty="0" err="1"/>
              <a:t>computacao</a:t>
            </a:r>
            <a:r>
              <a:rPr lang="pt-BR" noProof="0" dirty="0"/>
              <a:t> da Virginia Tech resolveram este desafio desenvolvendo uma modelo de </a:t>
            </a:r>
            <a:r>
              <a:rPr lang="pt-BR" noProof="0" dirty="0" err="1"/>
              <a:t>computacao</a:t>
            </a:r>
            <a:r>
              <a:rPr lang="pt-BR" noProof="0" dirty="0"/>
              <a:t> sob demanda, na nuvem usando serviços de dados e </a:t>
            </a:r>
            <a:r>
              <a:rPr lang="pt-BR" noProof="0" dirty="0" err="1"/>
              <a:t>analytics</a:t>
            </a:r>
            <a:r>
              <a:rPr lang="pt-BR" noProof="0" dirty="0"/>
              <a:t>. Ao passar a usar um modelo sob demanda, na nuvem, pesquisadores agora tem acesso mais </a:t>
            </a:r>
            <a:r>
              <a:rPr lang="pt-BR" noProof="0" dirty="0" err="1"/>
              <a:t>facil</a:t>
            </a:r>
            <a:r>
              <a:rPr lang="pt-BR" noProof="0" dirty="0"/>
              <a:t> e barato a ferramentas e recursos de sequenciamento de DNA, podendo levar a progressos ainda mais </a:t>
            </a:r>
            <a:r>
              <a:rPr lang="pt-BR" noProof="0" dirty="0" err="1"/>
              <a:t>rapidos</a:t>
            </a:r>
            <a:r>
              <a:rPr lang="pt-BR" noProof="0" dirty="0"/>
              <a:t> e mais interessantes na pesquisa medica.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pt-BR" noProof="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Este curso faz parte de uma série que visa cobrir esta lacuna de profissionais com habilidades </a:t>
            </a:r>
            <a:r>
              <a:rPr lang="pt-BR" noProof="0" dirty="0" err="1"/>
              <a:t>tecnicas</a:t>
            </a:r>
            <a:r>
              <a:rPr lang="pt-BR" noProof="0" dirty="0"/>
              <a:t> para trabalhar com dados, particularmente com </a:t>
            </a:r>
            <a:r>
              <a:rPr lang="pt-BR" noProof="0" dirty="0" err="1"/>
              <a:t>ciencia</a:t>
            </a:r>
            <a:r>
              <a:rPr lang="pt-BR" noProof="0" dirty="0"/>
              <a:t> de dados. Todo mundo deveria aprender um pouco sobre </a:t>
            </a:r>
            <a:r>
              <a:rPr lang="pt-BR" noProof="0" dirty="0" err="1"/>
              <a:t>ciencia</a:t>
            </a:r>
            <a:r>
              <a:rPr lang="pt-BR" noProof="0" dirty="0"/>
              <a:t> de dados; </a:t>
            </a:r>
            <a:r>
              <a:rPr lang="pt-BR" noProof="0" dirty="0" err="1"/>
              <a:t>voce</a:t>
            </a:r>
            <a:r>
              <a:rPr lang="pt-BR" noProof="0" dirty="0"/>
              <a:t> está aqui hoje porque </a:t>
            </a:r>
            <a:r>
              <a:rPr lang="pt-BR" noProof="0" dirty="0" err="1"/>
              <a:t>voce</a:t>
            </a:r>
            <a:r>
              <a:rPr lang="pt-BR" noProof="0" dirty="0"/>
              <a:t> escolheu obter mais </a:t>
            </a:r>
            <a:r>
              <a:rPr lang="pt-BR" noProof="0" dirty="0" err="1"/>
              <a:t>informacao</a:t>
            </a:r>
            <a:r>
              <a:rPr lang="pt-BR" noProof="0" dirty="0"/>
              <a:t> e habilidades neste campo vital, que cresce a cada dia. Este curso vai te dar uma </a:t>
            </a:r>
            <a:r>
              <a:rPr lang="pt-BR" noProof="0" dirty="0" err="1"/>
              <a:t>visao</a:t>
            </a:r>
            <a:r>
              <a:rPr lang="pt-BR" noProof="0" dirty="0"/>
              <a:t> geral das muitas habilidades fundamentais em </a:t>
            </a:r>
            <a:r>
              <a:rPr lang="pt-BR" noProof="0" dirty="0" err="1"/>
              <a:t>ciencia</a:t>
            </a:r>
            <a:r>
              <a:rPr lang="pt-BR" noProof="0" dirty="0"/>
              <a:t> de dados usando duas das mais populares ferramentas no mundo dos dados: a linguagem de </a:t>
            </a:r>
            <a:r>
              <a:rPr lang="pt-BR" noProof="0" dirty="0" err="1"/>
              <a:t>programacao</a:t>
            </a:r>
            <a:r>
              <a:rPr lang="pt-BR" noProof="0" dirty="0"/>
              <a:t> </a:t>
            </a:r>
            <a:r>
              <a:rPr lang="pt-BR" noProof="0" dirty="0" err="1"/>
              <a:t>python</a:t>
            </a:r>
            <a:r>
              <a:rPr lang="pt-BR" noProof="0" dirty="0"/>
              <a:t> e a interface </a:t>
            </a:r>
            <a:r>
              <a:rPr lang="pt-BR" noProof="0" dirty="0" err="1"/>
              <a:t>jupyter</a:t>
            </a:r>
            <a:r>
              <a:rPr lang="pt-BR" noProof="0" dirty="0"/>
              <a:t> notebook. Este curso vai te dar uma base solida em </a:t>
            </a:r>
            <a:r>
              <a:rPr lang="pt-BR" noProof="0" dirty="0" err="1"/>
              <a:t>ciencia</a:t>
            </a:r>
            <a:r>
              <a:rPr lang="pt-BR" noProof="0" dirty="0"/>
              <a:t> de dados e algumas ferramentas praticas para executa-la: ou seja, vai te fornecer os fundamentos para adquirir habilidades mais avanças na </a:t>
            </a:r>
            <a:r>
              <a:rPr lang="pt-BR" noProof="0" dirty="0" err="1"/>
              <a:t>area</a:t>
            </a:r>
            <a:r>
              <a:rPr lang="pt-BR" noProof="0" dirty="0"/>
              <a:t>, como por exemplo, </a:t>
            </a:r>
            <a:r>
              <a:rPr lang="pt-BR" noProof="0" dirty="0" err="1"/>
              <a:t>atraves</a:t>
            </a:r>
            <a:r>
              <a:rPr lang="pt-BR" noProof="0" dirty="0"/>
              <a:t> da </a:t>
            </a:r>
            <a:r>
              <a:rPr lang="pt-BR" noProof="0" dirty="0" err="1"/>
              <a:t>certificacao</a:t>
            </a:r>
            <a:r>
              <a:rPr lang="pt-BR" noProof="0" dirty="0"/>
              <a:t> Microsoft para </a:t>
            </a:r>
            <a:r>
              <a:rPr lang="pt-BR" noProof="0" dirty="0" err="1"/>
              <a:t>Ciencia</a:t>
            </a:r>
            <a:r>
              <a:rPr lang="pt-BR" noProof="0" dirty="0"/>
              <a:t> de Dados.</a:t>
            </a:r>
            <a:endParaRPr lang="pt-BR" baseline="0" noProof="0" dirty="0"/>
          </a:p>
          <a:p>
            <a:endParaRPr lang="pt-BR" noProof="0" dirty="0"/>
          </a:p>
          <a:p>
            <a:endParaRPr lang="pt-BR" noProof="0" dirty="0"/>
          </a:p>
          <a:p>
            <a:pPr defTabSz="968523">
              <a:spcAft>
                <a:spcPts val="353"/>
              </a:spcAft>
              <a:defRPr/>
            </a:pPr>
            <a:endParaRPr lang="pt-BR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91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92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A </a:t>
            </a:r>
            <a:r>
              <a:rPr lang="en-US" dirty="0" err="1"/>
              <a:t>ciência</a:t>
            </a:r>
            <a:r>
              <a:rPr lang="en-US" dirty="0"/>
              <a:t> de dados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ganhando</a:t>
            </a:r>
            <a:r>
              <a:rPr lang="en-US" dirty="0"/>
              <a:t> </a:t>
            </a:r>
            <a:r>
              <a:rPr lang="en-US" dirty="0" err="1"/>
              <a:t>força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a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importantes</a:t>
            </a:r>
            <a:r>
              <a:rPr lang="en-US" dirty="0"/>
              <a:t>:</a:t>
            </a: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- </a:t>
            </a:r>
            <a:r>
              <a:rPr lang="en-US" dirty="0" err="1"/>
              <a:t>Disponibilidade</a:t>
            </a:r>
            <a:r>
              <a:rPr lang="en-US" dirty="0"/>
              <a:t> de dados: </a:t>
            </a:r>
            <a:r>
              <a:rPr lang="en-US" dirty="0" err="1"/>
              <a:t>nossos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e </a:t>
            </a:r>
            <a:r>
              <a:rPr lang="en-US" dirty="0" err="1"/>
              <a:t>sensores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capazes</a:t>
            </a:r>
            <a:r>
              <a:rPr lang="en-US" dirty="0"/>
              <a:t> de </a:t>
            </a:r>
            <a:r>
              <a:rPr lang="en-US" dirty="0" err="1"/>
              <a:t>criar</a:t>
            </a:r>
            <a:r>
              <a:rPr lang="en-US" dirty="0"/>
              <a:t> terabytes de dados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dias</a:t>
            </a:r>
            <a:endParaRPr lang="en-US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- </a:t>
            </a:r>
            <a:r>
              <a:rPr lang="en-US" dirty="0" err="1"/>
              <a:t>Acesso</a:t>
            </a:r>
            <a:r>
              <a:rPr lang="en-US" dirty="0"/>
              <a:t> a </a:t>
            </a: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computação</a:t>
            </a:r>
            <a:r>
              <a:rPr lang="en-US" dirty="0"/>
              <a:t> </a:t>
            </a:r>
            <a:r>
              <a:rPr lang="en-US" dirty="0" err="1"/>
              <a:t>quase</a:t>
            </a:r>
            <a:r>
              <a:rPr lang="en-US" dirty="0"/>
              <a:t> </a:t>
            </a:r>
            <a:r>
              <a:rPr lang="en-US" dirty="0" err="1"/>
              <a:t>ilimitada</a:t>
            </a:r>
            <a:r>
              <a:rPr lang="en-US" dirty="0"/>
              <a:t>, </a:t>
            </a:r>
            <a:r>
              <a:rPr lang="en-US" dirty="0" err="1"/>
              <a:t>disponível</a:t>
            </a:r>
            <a:r>
              <a:rPr lang="en-US" dirty="0"/>
              <a:t> para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com </a:t>
            </a:r>
            <a:r>
              <a:rPr lang="en-US" dirty="0" err="1"/>
              <a:t>conexão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Internet</a:t>
            </a: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- </a:t>
            </a:r>
            <a:r>
              <a:rPr lang="en-US" dirty="0" err="1"/>
              <a:t>Algoritmos</a:t>
            </a:r>
            <a:r>
              <a:rPr lang="en-US" dirty="0"/>
              <a:t> </a:t>
            </a:r>
            <a:r>
              <a:rPr lang="en-US" dirty="0" err="1"/>
              <a:t>poderosos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ajudam</a:t>
            </a:r>
            <a:r>
              <a:rPr lang="en-US" dirty="0"/>
              <a:t> 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do que </a:t>
            </a:r>
            <a:r>
              <a:rPr lang="en-US" dirty="0" err="1"/>
              <a:t>nunca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dos dados que </a:t>
            </a:r>
            <a:r>
              <a:rPr lang="en-US" dirty="0" err="1"/>
              <a:t>temos</a:t>
            </a:r>
            <a:endParaRPr lang="en-US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(fique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vontade</a:t>
            </a:r>
            <a:r>
              <a:rPr lang="en-US" dirty="0"/>
              <a:t> para </a:t>
            </a:r>
            <a:r>
              <a:rPr lang="en-US" dirty="0" err="1"/>
              <a:t>elaborar</a:t>
            </a:r>
            <a:r>
              <a:rPr lang="en-US" dirty="0"/>
              <a:t> o </a:t>
            </a:r>
            <a:r>
              <a:rPr lang="en-US" dirty="0" err="1"/>
              <a:t>exposto</a:t>
            </a:r>
            <a:r>
              <a:rPr lang="en-US" dirty="0"/>
              <a:t> </a:t>
            </a:r>
            <a:r>
              <a:rPr lang="en-US" dirty="0" err="1"/>
              <a:t>acima</a:t>
            </a:r>
            <a:r>
              <a:rPr lang="en-US" dirty="0"/>
              <a:t> com </a:t>
            </a:r>
            <a:r>
              <a:rPr lang="en-US" dirty="0" err="1"/>
              <a:t>exemplos</a:t>
            </a:r>
            <a:r>
              <a:rPr lang="en-US" dirty="0"/>
              <a:t>, </a:t>
            </a:r>
            <a:r>
              <a:rPr lang="en-US" dirty="0" err="1"/>
              <a:t>segure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telefone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o Apple Watch por </a:t>
            </a: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soluções</a:t>
            </a:r>
            <a:r>
              <a:rPr lang="en-US" dirty="0"/>
              <a:t> para </a:t>
            </a:r>
            <a:r>
              <a:rPr lang="en-US" dirty="0" err="1"/>
              <a:t>consumidores</a:t>
            </a:r>
            <a:r>
              <a:rPr lang="en-US" dirty="0"/>
              <a:t>)</a:t>
            </a: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A </a:t>
            </a:r>
            <a:r>
              <a:rPr lang="en-US" dirty="0" err="1"/>
              <a:t>ciência</a:t>
            </a:r>
            <a:r>
              <a:rPr lang="en-US" dirty="0"/>
              <a:t> de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um campo novo.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estatísticos</a:t>
            </a:r>
            <a:r>
              <a:rPr lang="en-US" dirty="0"/>
              <a:t> </a:t>
            </a:r>
            <a:r>
              <a:rPr lang="en-US" dirty="0" err="1"/>
              <a:t>gostam</a:t>
            </a:r>
            <a:r>
              <a:rPr lang="en-US" dirty="0"/>
              <a:t> de </a:t>
            </a:r>
            <a:r>
              <a:rPr lang="en-US" dirty="0" err="1"/>
              <a:t>dizer</a:t>
            </a:r>
            <a:r>
              <a:rPr lang="en-US" dirty="0"/>
              <a:t>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outro </a:t>
            </a:r>
            <a:r>
              <a:rPr lang="en-US" dirty="0" err="1"/>
              <a:t>nome</a:t>
            </a:r>
            <a:r>
              <a:rPr lang="en-US" dirty="0"/>
              <a:t> para </a:t>
            </a:r>
            <a:r>
              <a:rPr lang="en-US" dirty="0" err="1"/>
              <a:t>estatística</a:t>
            </a:r>
            <a:r>
              <a:rPr lang="en-US" dirty="0"/>
              <a:t>.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dizem</a:t>
            </a:r>
            <a:r>
              <a:rPr lang="en-US" dirty="0"/>
              <a:t>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estatística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para big data.</a:t>
            </a: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 err="1"/>
              <a:t>Pode</a:t>
            </a:r>
            <a:r>
              <a:rPr lang="en-US" dirty="0"/>
              <a:t>-se </a:t>
            </a:r>
            <a:r>
              <a:rPr lang="en-US" dirty="0" err="1"/>
              <a:t>dizer</a:t>
            </a:r>
            <a:r>
              <a:rPr lang="en-US" dirty="0"/>
              <a:t> que a </a:t>
            </a:r>
            <a:r>
              <a:rPr lang="en-US" dirty="0" err="1"/>
              <a:t>ciência</a:t>
            </a:r>
            <a:r>
              <a:rPr lang="en-US" dirty="0"/>
              <a:t> de dados (</a:t>
            </a:r>
            <a:r>
              <a:rPr lang="en-US" dirty="0" err="1"/>
              <a:t>moderna</a:t>
            </a:r>
            <a:r>
              <a:rPr lang="en-US" dirty="0"/>
              <a:t>) se </a:t>
            </a:r>
            <a:r>
              <a:rPr lang="en-US" dirty="0" err="1"/>
              <a:t>situa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interseção</a:t>
            </a:r>
            <a:r>
              <a:rPr lang="en-US" dirty="0"/>
              <a:t> de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habilidades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r>
              <a:rPr lang="en-US" dirty="0"/>
              <a:t>:</a:t>
            </a: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*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base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estatística</a:t>
            </a:r>
            <a:r>
              <a:rPr lang="en-US" dirty="0"/>
              <a:t> com </a:t>
            </a:r>
            <a:r>
              <a:rPr lang="en-US" dirty="0" err="1"/>
              <a:t>conceitos</a:t>
            </a:r>
            <a:r>
              <a:rPr lang="en-US" dirty="0"/>
              <a:t> </a:t>
            </a:r>
            <a:r>
              <a:rPr lang="en-US" dirty="0" err="1"/>
              <a:t>matemáticos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estabelecidos</a:t>
            </a:r>
            <a:r>
              <a:rPr lang="en-US" dirty="0"/>
              <a:t> 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universalmente</a:t>
            </a:r>
            <a:r>
              <a:rPr lang="en-US" dirty="0"/>
              <a:t> </a:t>
            </a:r>
            <a:r>
              <a:rPr lang="en-US" dirty="0" err="1"/>
              <a:t>aceitas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significância</a:t>
            </a:r>
            <a:r>
              <a:rPr lang="en-US" dirty="0"/>
              <a:t> </a:t>
            </a:r>
            <a:r>
              <a:rPr lang="en-US" dirty="0" err="1"/>
              <a:t>estatística</a:t>
            </a:r>
            <a:r>
              <a:rPr lang="en-US" dirty="0"/>
              <a:t> e </a:t>
            </a:r>
            <a:r>
              <a:rPr lang="en-US" dirty="0" err="1"/>
              <a:t>regressão</a:t>
            </a:r>
            <a:r>
              <a:rPr lang="en-US" dirty="0"/>
              <a:t> linear</a:t>
            </a: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* A </a:t>
            </a:r>
            <a:r>
              <a:rPr lang="en-US" dirty="0" err="1"/>
              <a:t>ciência</a:t>
            </a:r>
            <a:r>
              <a:rPr lang="en-US" dirty="0"/>
              <a:t> de dados </a:t>
            </a:r>
            <a:r>
              <a:rPr lang="en-US" dirty="0" err="1"/>
              <a:t>sofisticada</a:t>
            </a:r>
            <a:r>
              <a:rPr lang="en-US" dirty="0"/>
              <a:t> </a:t>
            </a:r>
            <a:r>
              <a:rPr lang="en-US" dirty="0" err="1"/>
              <a:t>exige</a:t>
            </a:r>
            <a:r>
              <a:rPr lang="en-US" dirty="0"/>
              <a:t> que </a:t>
            </a:r>
            <a:r>
              <a:rPr lang="en-US" dirty="0" err="1"/>
              <a:t>pessoas</a:t>
            </a:r>
            <a:r>
              <a:rPr lang="en-US" dirty="0"/>
              <a:t> com </a:t>
            </a:r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programação</a:t>
            </a:r>
            <a:r>
              <a:rPr lang="en-US" dirty="0"/>
              <a:t> </a:t>
            </a:r>
            <a:r>
              <a:rPr lang="en-US" dirty="0" err="1"/>
              <a:t>preparem</a:t>
            </a:r>
            <a:r>
              <a:rPr lang="en-US" dirty="0"/>
              <a:t> dados e </a:t>
            </a:r>
            <a:r>
              <a:rPr lang="en-US" dirty="0" err="1"/>
              <a:t>construam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que </a:t>
            </a:r>
            <a:r>
              <a:rPr lang="en-US" dirty="0" err="1"/>
              <a:t>escalam</a:t>
            </a:r>
            <a:r>
              <a:rPr lang="en-US" dirty="0"/>
              <a:t> com </a:t>
            </a:r>
            <a:r>
              <a:rPr lang="en-US" dirty="0" err="1"/>
              <a:t>precisão</a:t>
            </a:r>
            <a:endParaRPr lang="en-US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* Mas,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relegados</a:t>
            </a:r>
            <a:r>
              <a:rPr lang="en-US" dirty="0"/>
              <a:t> (e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dúvida</a:t>
            </a:r>
            <a:r>
              <a:rPr lang="en-US" dirty="0"/>
              <a:t> o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),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requerem</a:t>
            </a:r>
            <a:r>
              <a:rPr lang="en-US" dirty="0"/>
              <a:t> </a:t>
            </a:r>
            <a:r>
              <a:rPr lang="en-US" dirty="0" err="1"/>
              <a:t>conhecimento</a:t>
            </a:r>
            <a:r>
              <a:rPr lang="en-US" dirty="0"/>
              <a:t> de </a:t>
            </a:r>
            <a:r>
              <a:rPr lang="en-US" dirty="0" err="1"/>
              <a:t>domínio</a:t>
            </a:r>
            <a:r>
              <a:rPr lang="en-US" dirty="0"/>
              <a:t> ... para </a:t>
            </a:r>
            <a:r>
              <a:rPr lang="en-US" dirty="0" err="1"/>
              <a:t>começar</a:t>
            </a:r>
            <a:r>
              <a:rPr lang="en-US" dirty="0"/>
              <a:t> com </a:t>
            </a:r>
            <a:r>
              <a:rPr lang="en-US" dirty="0" err="1"/>
              <a:t>perguntas</a:t>
            </a:r>
            <a:r>
              <a:rPr lang="en-US" dirty="0"/>
              <a:t> de </a:t>
            </a:r>
            <a:r>
              <a:rPr lang="en-US" dirty="0" err="1"/>
              <a:t>pesquisa</a:t>
            </a:r>
            <a:r>
              <a:rPr lang="en-US" dirty="0"/>
              <a:t>, </a:t>
            </a:r>
            <a:r>
              <a:rPr lang="en-US" dirty="0" err="1"/>
              <a:t>detectar</a:t>
            </a:r>
            <a:r>
              <a:rPr lang="en-US" dirty="0"/>
              <a:t> </a:t>
            </a:r>
            <a:r>
              <a:rPr lang="en-US" dirty="0" err="1"/>
              <a:t>falta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r>
              <a:rPr lang="en-US" dirty="0"/>
              <a:t> no conjunto de dados, saber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procurando</a:t>
            </a:r>
            <a:r>
              <a:rPr lang="en-US" dirty="0"/>
              <a:t>,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e </a:t>
            </a:r>
            <a:r>
              <a:rPr lang="en-US" dirty="0" err="1"/>
              <a:t>comunicá</a:t>
            </a:r>
            <a:r>
              <a:rPr lang="en-US" dirty="0"/>
              <a:t>-los</a:t>
            </a: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en-US" dirty="0"/>
              <a:t>(</a:t>
            </a:r>
            <a:r>
              <a:rPr lang="en-US" dirty="0" err="1"/>
              <a:t>Quase</a:t>
            </a:r>
            <a:r>
              <a:rPr lang="en-US" dirty="0"/>
              <a:t>)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contribuir</a:t>
            </a:r>
            <a:r>
              <a:rPr lang="en-US" dirty="0"/>
              <a:t> com a </a:t>
            </a:r>
            <a:r>
              <a:rPr lang="en-US" dirty="0" err="1"/>
              <a:t>ciência</a:t>
            </a:r>
            <a:r>
              <a:rPr lang="en-US" dirty="0"/>
              <a:t> de dados, </a:t>
            </a:r>
            <a:r>
              <a:rPr lang="en-US" dirty="0" err="1"/>
              <a:t>seja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estatístico</a:t>
            </a:r>
            <a:r>
              <a:rPr lang="en-US" dirty="0"/>
              <a:t>, </a:t>
            </a:r>
            <a:r>
              <a:rPr lang="en-US" dirty="0" err="1"/>
              <a:t>engenheiro</a:t>
            </a:r>
            <a:r>
              <a:rPr lang="en-US" dirty="0"/>
              <a:t> de software, </a:t>
            </a:r>
            <a:r>
              <a:rPr lang="en-US" dirty="0" err="1"/>
              <a:t>executivo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 principal </a:t>
            </a:r>
            <a:r>
              <a:rPr lang="en-US" dirty="0" err="1"/>
              <a:t>referência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de </a:t>
            </a:r>
            <a:r>
              <a:rPr lang="en-US" dirty="0" err="1"/>
              <a:t>migração</a:t>
            </a:r>
            <a:r>
              <a:rPr lang="en-US" dirty="0"/>
              <a:t> de </a:t>
            </a:r>
            <a:r>
              <a:rPr lang="en-US" dirty="0" err="1"/>
              <a:t>borboletas</a:t>
            </a:r>
            <a:r>
              <a:rPr lang="en-US" dirty="0"/>
              <a:t> (</a:t>
            </a:r>
            <a:r>
              <a:rPr lang="en-US" dirty="0" err="1"/>
              <a:t>cientista</a:t>
            </a:r>
            <a:r>
              <a:rPr lang="en-US" dirty="0"/>
              <a:t> natural).</a:t>
            </a:r>
          </a:p>
          <a:p>
            <a:pPr marL="171450" indent="-171450" defTabSz="93177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0" indent="0" defTabSz="93177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342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50464">
                <a:defRPr/>
              </a:pPr>
              <a:t>7/1/20 2:55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50464"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97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dirty="0" err="1"/>
              <a:t>Portanto</a:t>
            </a:r>
            <a:r>
              <a:rPr lang="en-US" sz="900" b="0" dirty="0"/>
              <a:t>, antes de </a:t>
            </a:r>
            <a:r>
              <a:rPr lang="en-US" sz="900" b="0" dirty="0" err="1"/>
              <a:t>começarmos</a:t>
            </a:r>
            <a:r>
              <a:rPr lang="en-US" sz="900" b="0" dirty="0"/>
              <a:t> a </a:t>
            </a:r>
            <a:r>
              <a:rPr lang="en-US" sz="900" b="0" dirty="0" err="1"/>
              <a:t>experimentar</a:t>
            </a:r>
            <a:r>
              <a:rPr lang="en-US" sz="900" b="0" dirty="0"/>
              <a:t> </a:t>
            </a:r>
            <a:r>
              <a:rPr lang="en-US" sz="900" b="0" dirty="0" err="1"/>
              <a:t>técnicas</a:t>
            </a:r>
            <a:r>
              <a:rPr lang="en-US" sz="900" b="0" dirty="0"/>
              <a:t> de </a:t>
            </a:r>
            <a:r>
              <a:rPr lang="en-US" sz="900" b="0" dirty="0" err="1"/>
              <a:t>código</a:t>
            </a:r>
            <a:r>
              <a:rPr lang="en-US" sz="900" b="0" dirty="0"/>
              <a:t> e de </a:t>
            </a:r>
            <a:r>
              <a:rPr lang="en-US" sz="900" b="0" dirty="0" err="1"/>
              <a:t>ciência</a:t>
            </a:r>
            <a:r>
              <a:rPr lang="en-US" sz="900" b="0" dirty="0"/>
              <a:t> de dados, </a:t>
            </a:r>
            <a:r>
              <a:rPr lang="en-US" sz="900" b="0" dirty="0" err="1"/>
              <a:t>é</a:t>
            </a:r>
            <a:r>
              <a:rPr lang="en-US" sz="900" b="0" dirty="0"/>
              <a:t> </a:t>
            </a:r>
            <a:r>
              <a:rPr lang="en-US" sz="900" b="0" dirty="0" err="1"/>
              <a:t>importante</a:t>
            </a:r>
            <a:r>
              <a:rPr lang="en-US" sz="900" b="0" dirty="0"/>
              <a:t> </a:t>
            </a:r>
            <a:r>
              <a:rPr lang="en-US" sz="900" b="0" dirty="0" err="1"/>
              <a:t>começar</a:t>
            </a:r>
            <a:r>
              <a:rPr lang="en-US" sz="900" b="0" dirty="0"/>
              <a:t> com um </a:t>
            </a:r>
            <a:r>
              <a:rPr lang="en-US" sz="900" b="0" dirty="0" err="1"/>
              <a:t>entendimento</a:t>
            </a:r>
            <a:r>
              <a:rPr lang="en-US" sz="900" b="0" dirty="0"/>
              <a:t> </a:t>
            </a:r>
            <a:r>
              <a:rPr lang="en-US" sz="900" b="0" dirty="0" err="1"/>
              <a:t>conceitual</a:t>
            </a:r>
            <a:r>
              <a:rPr lang="en-US" sz="900" b="0" dirty="0"/>
              <a:t> de </a:t>
            </a:r>
            <a:r>
              <a:rPr lang="en-US" sz="900" b="0" dirty="0" err="1"/>
              <a:t>como</a:t>
            </a:r>
            <a:r>
              <a:rPr lang="en-US" sz="900" b="0" dirty="0"/>
              <a:t> a </a:t>
            </a:r>
            <a:r>
              <a:rPr lang="en-US" sz="900" b="0" dirty="0" err="1"/>
              <a:t>ciência</a:t>
            </a:r>
            <a:r>
              <a:rPr lang="en-US" sz="900" b="0" dirty="0"/>
              <a:t> de dados </a:t>
            </a:r>
            <a:r>
              <a:rPr lang="en-US" sz="900" b="0" dirty="0" err="1"/>
              <a:t>geralmente</a:t>
            </a:r>
            <a:r>
              <a:rPr lang="en-US" sz="900" b="0" dirty="0"/>
              <a:t> </a:t>
            </a:r>
            <a:r>
              <a:rPr lang="en-US" sz="900" b="0" dirty="0" err="1"/>
              <a:t>funciona</a:t>
            </a:r>
            <a:r>
              <a:rPr lang="en-US" sz="900" b="0" dirty="0"/>
              <a:t>. </a:t>
            </a:r>
            <a:r>
              <a:rPr lang="en-US" sz="900" b="0" dirty="0" err="1"/>
              <a:t>Começamos</a:t>
            </a:r>
            <a:r>
              <a:rPr lang="en-US" sz="900" b="0" dirty="0"/>
              <a:t> por ...</a:t>
            </a:r>
          </a:p>
          <a:p>
            <a:endParaRPr lang="en-US" sz="900" b="0" dirty="0"/>
          </a:p>
          <a:p>
            <a:r>
              <a:rPr lang="en-US" sz="900" b="0" dirty="0"/>
              <a:t>1. </a:t>
            </a:r>
            <a:r>
              <a:rPr lang="en-US" sz="900" b="0" dirty="0" err="1"/>
              <a:t>Entenda</a:t>
            </a:r>
            <a:r>
              <a:rPr lang="en-US" sz="900" b="0" dirty="0"/>
              <a:t> o </a:t>
            </a:r>
            <a:r>
              <a:rPr lang="en-US" sz="900" b="0" dirty="0" err="1"/>
              <a:t>problema</a:t>
            </a:r>
            <a:endParaRPr lang="en-US" sz="900" b="0" dirty="0"/>
          </a:p>
          <a:p>
            <a:r>
              <a:rPr lang="en-US" sz="900" b="0" dirty="0" err="1"/>
              <a:t>Em</a:t>
            </a:r>
            <a:r>
              <a:rPr lang="en-US" sz="900" b="0" dirty="0"/>
              <a:t> </a:t>
            </a:r>
            <a:r>
              <a:rPr lang="en-US" sz="900" b="0" dirty="0" err="1"/>
              <a:t>qualquer</a:t>
            </a:r>
            <a:r>
              <a:rPr lang="en-US" sz="900" b="0" dirty="0"/>
              <a:t> </a:t>
            </a:r>
            <a:r>
              <a:rPr lang="en-US" sz="900" b="0" dirty="0" err="1"/>
              <a:t>método</a:t>
            </a:r>
            <a:r>
              <a:rPr lang="en-US" sz="900" b="0" dirty="0"/>
              <a:t> de </a:t>
            </a:r>
            <a:r>
              <a:rPr lang="en-US" sz="900" b="0" dirty="0" err="1"/>
              <a:t>solução</a:t>
            </a:r>
            <a:r>
              <a:rPr lang="en-US" sz="900" b="0" dirty="0"/>
              <a:t> de </a:t>
            </a:r>
            <a:r>
              <a:rPr lang="en-US" sz="900" b="0" dirty="0" err="1"/>
              <a:t>problemas</a:t>
            </a:r>
            <a:r>
              <a:rPr lang="en-US" sz="900" b="0" dirty="0"/>
              <a:t>, o </a:t>
            </a:r>
            <a:r>
              <a:rPr lang="en-US" sz="900" b="0" dirty="0" err="1"/>
              <a:t>problema</a:t>
            </a:r>
            <a:r>
              <a:rPr lang="en-US" sz="900" b="0" dirty="0"/>
              <a:t> </a:t>
            </a:r>
            <a:r>
              <a:rPr lang="en-US" sz="900" b="0" dirty="0" err="1"/>
              <a:t>deve</a:t>
            </a:r>
            <a:r>
              <a:rPr lang="en-US" sz="900" b="0" dirty="0"/>
              <a:t> </a:t>
            </a:r>
            <a:r>
              <a:rPr lang="en-US" sz="900" b="0" dirty="0" err="1"/>
              <a:t>primeiro</a:t>
            </a:r>
            <a:r>
              <a:rPr lang="en-US" sz="900" b="0" dirty="0"/>
              <a:t> ser </a:t>
            </a:r>
            <a:r>
              <a:rPr lang="en-US" sz="900" b="0" dirty="0" err="1"/>
              <a:t>identificado</a:t>
            </a:r>
            <a:r>
              <a:rPr lang="en-US" sz="900" b="0" dirty="0"/>
              <a:t>. </a:t>
            </a:r>
            <a:r>
              <a:rPr lang="en-US" sz="900" b="0" dirty="0" err="1"/>
              <a:t>Isso</a:t>
            </a:r>
            <a:r>
              <a:rPr lang="en-US" sz="900" b="0" dirty="0"/>
              <a:t> </a:t>
            </a:r>
            <a:r>
              <a:rPr lang="en-US" sz="900" b="0" dirty="0" err="1"/>
              <a:t>pode</a:t>
            </a:r>
            <a:r>
              <a:rPr lang="en-US" sz="900" b="0" dirty="0"/>
              <a:t> ser </a:t>
            </a:r>
            <a:r>
              <a:rPr lang="en-US" sz="900" b="0" dirty="0" err="1"/>
              <a:t>na</a:t>
            </a:r>
            <a:r>
              <a:rPr lang="en-US" sz="900" b="0" dirty="0"/>
              <a:t> forma de </a:t>
            </a:r>
            <a:r>
              <a:rPr lang="en-US" sz="900" b="0" dirty="0" err="1"/>
              <a:t>uma</a:t>
            </a:r>
            <a:r>
              <a:rPr lang="en-US" sz="900" b="0" dirty="0"/>
              <a:t> </a:t>
            </a:r>
            <a:r>
              <a:rPr lang="en-US" sz="900" b="0" dirty="0" err="1"/>
              <a:t>pergunta</a:t>
            </a:r>
            <a:r>
              <a:rPr lang="en-US" sz="900" b="0" dirty="0"/>
              <a:t> </a:t>
            </a:r>
            <a:r>
              <a:rPr lang="en-US" sz="900" b="0" dirty="0" err="1"/>
              <a:t>ou</a:t>
            </a:r>
            <a:r>
              <a:rPr lang="en-US" sz="900" b="0" dirty="0"/>
              <a:t> </a:t>
            </a:r>
            <a:r>
              <a:rPr lang="en-US" sz="900" b="0" dirty="0" err="1"/>
              <a:t>uma</a:t>
            </a:r>
            <a:r>
              <a:rPr lang="en-US" sz="900" b="0" dirty="0"/>
              <a:t> </a:t>
            </a:r>
            <a:r>
              <a:rPr lang="en-US" sz="900" b="0" dirty="0" err="1"/>
              <a:t>afirmação</a:t>
            </a:r>
            <a:r>
              <a:rPr lang="en-US" sz="900" b="0" dirty="0"/>
              <a:t>. </a:t>
            </a:r>
            <a:r>
              <a:rPr lang="en-US" sz="900" b="0" dirty="0" err="1"/>
              <a:t>Sempre</a:t>
            </a:r>
            <a:r>
              <a:rPr lang="en-US" sz="900" b="0" dirty="0"/>
              <a:t> </a:t>
            </a:r>
            <a:r>
              <a:rPr lang="en-US" sz="900" b="0" dirty="0" err="1"/>
              <a:t>existe</a:t>
            </a:r>
            <a:r>
              <a:rPr lang="en-US" sz="900" b="0" dirty="0"/>
              <a:t> um </a:t>
            </a:r>
            <a:r>
              <a:rPr lang="en-US" sz="900" b="0" dirty="0" err="1"/>
              <a:t>entendimento</a:t>
            </a:r>
            <a:r>
              <a:rPr lang="en-US" sz="900" b="0" dirty="0"/>
              <a:t> </a:t>
            </a:r>
            <a:r>
              <a:rPr lang="en-US" sz="900" b="0" dirty="0" err="1"/>
              <a:t>geral</a:t>
            </a:r>
            <a:r>
              <a:rPr lang="en-US" sz="900" b="0" dirty="0"/>
              <a:t> dos </a:t>
            </a:r>
            <a:r>
              <a:rPr lang="en-US" sz="900" b="0" dirty="0" err="1"/>
              <a:t>negócios</a:t>
            </a:r>
            <a:r>
              <a:rPr lang="en-US" sz="900" b="0" dirty="0"/>
              <a:t> que </a:t>
            </a:r>
            <a:r>
              <a:rPr lang="en-US" sz="900" b="0" dirty="0" err="1"/>
              <a:t>motivará</a:t>
            </a:r>
            <a:r>
              <a:rPr lang="en-US" sz="900" b="0" dirty="0"/>
              <a:t> o </a:t>
            </a:r>
            <a:r>
              <a:rPr lang="en-US" sz="900" b="0" dirty="0" err="1"/>
              <a:t>processo</a:t>
            </a:r>
            <a:r>
              <a:rPr lang="en-US" sz="900" b="0" dirty="0"/>
              <a:t> de </a:t>
            </a:r>
            <a:r>
              <a:rPr lang="en-US" sz="900" b="0" dirty="0" err="1"/>
              <a:t>ciência</a:t>
            </a:r>
            <a:r>
              <a:rPr lang="en-US" sz="900" b="0" dirty="0"/>
              <a:t> de dados </a:t>
            </a:r>
            <a:r>
              <a:rPr lang="en-US" sz="900" b="0" dirty="0" err="1"/>
              <a:t>em</a:t>
            </a:r>
            <a:r>
              <a:rPr lang="en-US" sz="900" b="0" dirty="0"/>
              <a:t> </a:t>
            </a:r>
            <a:r>
              <a:rPr lang="en-US" sz="900" b="0" dirty="0" err="1"/>
              <a:t>cada</a:t>
            </a:r>
            <a:r>
              <a:rPr lang="en-US" sz="900" b="0" dirty="0"/>
              <a:t> </a:t>
            </a:r>
            <a:r>
              <a:rPr lang="en-US" sz="900" b="0" dirty="0" err="1"/>
              <a:t>situação</a:t>
            </a:r>
            <a:r>
              <a:rPr lang="en-US" sz="900" b="0" dirty="0"/>
              <a:t>. Por </a:t>
            </a:r>
            <a:r>
              <a:rPr lang="en-US" sz="900" b="0" dirty="0" err="1"/>
              <a:t>exemplo</a:t>
            </a:r>
            <a:r>
              <a:rPr lang="en-US" sz="900" b="0" dirty="0"/>
              <a:t>, </a:t>
            </a:r>
            <a:r>
              <a:rPr lang="en-US" sz="900" b="0" dirty="0" err="1"/>
              <a:t>sua</a:t>
            </a:r>
            <a:r>
              <a:rPr lang="en-US" sz="900" b="0" dirty="0"/>
              <a:t> </a:t>
            </a:r>
            <a:r>
              <a:rPr lang="en-US" sz="900" b="0" dirty="0" err="1"/>
              <a:t>empresa</a:t>
            </a:r>
            <a:r>
              <a:rPr lang="en-US" sz="900" b="0" dirty="0"/>
              <a:t> </a:t>
            </a:r>
            <a:r>
              <a:rPr lang="en-US" sz="900" b="0" dirty="0" err="1"/>
              <a:t>entende</a:t>
            </a:r>
            <a:r>
              <a:rPr lang="en-US" sz="900" b="0" dirty="0"/>
              <a:t> que </a:t>
            </a:r>
            <a:r>
              <a:rPr lang="en-US" sz="900" b="0" dirty="0" err="1"/>
              <a:t>eles</a:t>
            </a:r>
            <a:r>
              <a:rPr lang="en-US" sz="900" b="0" dirty="0"/>
              <a:t> </a:t>
            </a:r>
            <a:r>
              <a:rPr lang="en-US" sz="900" b="0" dirty="0" err="1"/>
              <a:t>poderiam</a:t>
            </a:r>
            <a:r>
              <a:rPr lang="en-US" sz="900" b="0" dirty="0"/>
              <a:t> </a:t>
            </a:r>
            <a:r>
              <a:rPr lang="en-US" sz="900" b="0" dirty="0" err="1"/>
              <a:t>estar</a:t>
            </a:r>
            <a:r>
              <a:rPr lang="en-US" sz="900" b="0" dirty="0"/>
              <a:t> </a:t>
            </a:r>
            <a:r>
              <a:rPr lang="en-US" sz="900" b="0" dirty="0" err="1"/>
              <a:t>vendendo</a:t>
            </a:r>
            <a:r>
              <a:rPr lang="en-US" sz="900" b="0" dirty="0"/>
              <a:t> </a:t>
            </a:r>
            <a:r>
              <a:rPr lang="en-US" sz="900" b="0" dirty="0" err="1"/>
              <a:t>mais</a:t>
            </a:r>
            <a:r>
              <a:rPr lang="en-US" sz="900" b="0" dirty="0"/>
              <a:t> </a:t>
            </a:r>
            <a:r>
              <a:rPr lang="en-US" sz="900" b="0" dirty="0" err="1"/>
              <a:t>vassouras</a:t>
            </a:r>
            <a:r>
              <a:rPr lang="en-US" sz="900" b="0" dirty="0"/>
              <a:t> se </a:t>
            </a:r>
            <a:r>
              <a:rPr lang="en-US" sz="900" b="0" dirty="0" err="1"/>
              <a:t>soubessem</a:t>
            </a:r>
            <a:r>
              <a:rPr lang="en-US" sz="900" b="0" dirty="0"/>
              <a:t> </a:t>
            </a:r>
            <a:r>
              <a:rPr lang="en-US" sz="900" b="0" dirty="0" err="1"/>
              <a:t>quantas</a:t>
            </a:r>
            <a:r>
              <a:rPr lang="en-US" sz="900" b="0" dirty="0"/>
              <a:t> </a:t>
            </a:r>
            <a:r>
              <a:rPr lang="en-US" sz="900" b="0" dirty="0" err="1"/>
              <a:t>vassouras</a:t>
            </a:r>
            <a:r>
              <a:rPr lang="en-US" sz="900" b="0" dirty="0"/>
              <a:t> </a:t>
            </a:r>
            <a:r>
              <a:rPr lang="en-US" sz="900" b="0" dirty="0" err="1"/>
              <a:t>esperam</a:t>
            </a:r>
            <a:r>
              <a:rPr lang="en-US" sz="900" b="0" dirty="0"/>
              <a:t> vender por </a:t>
            </a:r>
            <a:r>
              <a:rPr lang="en-US" sz="900" b="0" dirty="0" err="1"/>
              <a:t>mês</a:t>
            </a:r>
            <a:r>
              <a:rPr lang="en-US" sz="900" b="0" dirty="0"/>
              <a:t> e </a:t>
            </a:r>
            <a:r>
              <a:rPr lang="en-US" sz="900" b="0" dirty="0" err="1"/>
              <a:t>estocassem</a:t>
            </a:r>
            <a:r>
              <a:rPr lang="en-US" sz="900" b="0" dirty="0"/>
              <a:t> </a:t>
            </a:r>
            <a:r>
              <a:rPr lang="en-US" sz="900" b="0" dirty="0" err="1"/>
              <a:t>suas</a:t>
            </a:r>
            <a:r>
              <a:rPr lang="en-US" sz="900" b="0" dirty="0"/>
              <a:t> </a:t>
            </a:r>
            <a:r>
              <a:rPr lang="en-US" sz="900" b="0" dirty="0" err="1"/>
              <a:t>prateleiras</a:t>
            </a:r>
            <a:r>
              <a:rPr lang="en-US" sz="900" b="0" dirty="0"/>
              <a:t> de </a:t>
            </a:r>
            <a:r>
              <a:rPr lang="en-US" sz="900" b="0" dirty="0" err="1"/>
              <a:t>acordo</a:t>
            </a:r>
            <a:r>
              <a:rPr lang="en-US" sz="900" b="0" dirty="0"/>
              <a:t>.</a:t>
            </a:r>
          </a:p>
          <a:p>
            <a:endParaRPr lang="en-US" sz="900" b="0" dirty="0"/>
          </a:p>
          <a:p>
            <a:r>
              <a:rPr lang="en-US" sz="900" b="0" dirty="0"/>
              <a:t>2-3 </a:t>
            </a:r>
            <a:r>
              <a:rPr lang="en-US" sz="900" b="0" dirty="0" err="1"/>
              <a:t>Compreender</a:t>
            </a:r>
            <a:r>
              <a:rPr lang="en-US" sz="900" b="0" dirty="0"/>
              <a:t> e </a:t>
            </a:r>
            <a:r>
              <a:rPr lang="en-US" sz="900" b="0" dirty="0" err="1"/>
              <a:t>preparar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dados</a:t>
            </a:r>
          </a:p>
          <a:p>
            <a:r>
              <a:rPr lang="en-US" sz="900" b="0" dirty="0"/>
              <a:t>O </a:t>
            </a:r>
            <a:r>
              <a:rPr lang="en-US" sz="900" b="0" dirty="0" err="1"/>
              <a:t>entendimento</a:t>
            </a:r>
            <a:r>
              <a:rPr lang="en-US" sz="900" b="0" dirty="0"/>
              <a:t> dos dados </a:t>
            </a:r>
            <a:r>
              <a:rPr lang="en-US" sz="900" b="0" dirty="0" err="1"/>
              <a:t>vem</a:t>
            </a:r>
            <a:r>
              <a:rPr lang="en-US" sz="900" b="0" dirty="0"/>
              <a:t> do </a:t>
            </a:r>
            <a:r>
              <a:rPr lang="en-US" sz="900" b="0" dirty="0" err="1"/>
              <a:t>processo</a:t>
            </a:r>
            <a:r>
              <a:rPr lang="en-US" sz="900" b="0" dirty="0"/>
              <a:t> de </a:t>
            </a:r>
            <a:r>
              <a:rPr lang="en-US" sz="900" b="0" dirty="0" err="1"/>
              <a:t>aquisição</a:t>
            </a:r>
            <a:r>
              <a:rPr lang="en-US" sz="900" b="0" dirty="0"/>
              <a:t> e </a:t>
            </a:r>
            <a:r>
              <a:rPr lang="en-US" sz="900" b="0" dirty="0" err="1"/>
              <a:t>exploração</a:t>
            </a:r>
            <a:r>
              <a:rPr lang="en-US" sz="900" b="0" dirty="0"/>
              <a:t> dos dados </a:t>
            </a:r>
            <a:r>
              <a:rPr lang="en-US" sz="900" b="0" dirty="0" err="1"/>
              <a:t>disponíveis</a:t>
            </a:r>
            <a:r>
              <a:rPr lang="en-US" sz="900" b="0" dirty="0"/>
              <a:t>. </a:t>
            </a:r>
            <a:r>
              <a:rPr lang="en-US" sz="900" b="0" dirty="0" err="1"/>
              <a:t>Esta</a:t>
            </a:r>
            <a:r>
              <a:rPr lang="en-US" sz="900" b="0" dirty="0"/>
              <a:t> </a:t>
            </a:r>
            <a:r>
              <a:rPr lang="en-US" sz="900" b="0" dirty="0" err="1"/>
              <a:t>etapa</a:t>
            </a:r>
            <a:r>
              <a:rPr lang="en-US" sz="900" b="0" dirty="0"/>
              <a:t> </a:t>
            </a:r>
            <a:r>
              <a:rPr lang="en-US" sz="900" b="0" dirty="0" err="1"/>
              <a:t>envolve</a:t>
            </a:r>
            <a:r>
              <a:rPr lang="en-US" sz="900" b="0" dirty="0"/>
              <a:t> </a:t>
            </a:r>
            <a:r>
              <a:rPr lang="en-US" sz="900" b="0" dirty="0" err="1"/>
              <a:t>obter</a:t>
            </a:r>
            <a:r>
              <a:rPr lang="en-US" sz="900" b="0" dirty="0"/>
              <a:t> e </a:t>
            </a:r>
            <a:r>
              <a:rPr lang="en-US" sz="900" b="0" dirty="0" err="1"/>
              <a:t>preparar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dados a </a:t>
            </a:r>
            <a:r>
              <a:rPr lang="en-US" sz="900" b="0" dirty="0" err="1"/>
              <a:t>serem</a:t>
            </a:r>
            <a:r>
              <a:rPr lang="en-US" sz="900" b="0" dirty="0"/>
              <a:t> </a:t>
            </a:r>
            <a:r>
              <a:rPr lang="en-US" sz="900" b="0" dirty="0" err="1"/>
              <a:t>usados</a:t>
            </a:r>
            <a:r>
              <a:rPr lang="en-US" sz="900" b="0" dirty="0"/>
              <a:t> ​​no </a:t>
            </a:r>
            <a:r>
              <a:rPr lang="en-US" sz="900" b="0" dirty="0" err="1"/>
              <a:t>treinamento</a:t>
            </a:r>
            <a:r>
              <a:rPr lang="en-US" sz="900" b="0" dirty="0"/>
              <a:t> do </a:t>
            </a:r>
            <a:r>
              <a:rPr lang="en-US" sz="900" b="0" dirty="0" err="1"/>
              <a:t>modelo</a:t>
            </a:r>
            <a:r>
              <a:rPr lang="en-US" sz="900" b="0" dirty="0"/>
              <a:t>. Para </a:t>
            </a:r>
            <a:r>
              <a:rPr lang="en-US" sz="900" b="0" dirty="0" err="1"/>
              <a:t>treinar</a:t>
            </a:r>
            <a:r>
              <a:rPr lang="en-US" sz="900" b="0" dirty="0"/>
              <a:t> </a:t>
            </a:r>
            <a:r>
              <a:rPr lang="en-US" sz="900" b="0" dirty="0" err="1"/>
              <a:t>modelos</a:t>
            </a:r>
            <a:r>
              <a:rPr lang="en-US" sz="900" b="0" dirty="0"/>
              <a:t>, </a:t>
            </a:r>
            <a:r>
              <a:rPr lang="en-US" sz="900" b="0" dirty="0" err="1"/>
              <a:t>é</a:t>
            </a:r>
            <a:r>
              <a:rPr lang="en-US" sz="900" b="0" dirty="0"/>
              <a:t> </a:t>
            </a:r>
            <a:r>
              <a:rPr lang="en-US" sz="900" b="0" dirty="0" err="1"/>
              <a:t>importante</a:t>
            </a:r>
            <a:r>
              <a:rPr lang="en-US" sz="900" b="0" dirty="0"/>
              <a:t> </a:t>
            </a:r>
            <a:r>
              <a:rPr lang="en-US" sz="900" b="0" dirty="0" err="1"/>
              <a:t>entender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dados. </a:t>
            </a:r>
            <a:r>
              <a:rPr lang="en-US" sz="900" b="0" dirty="0" err="1"/>
              <a:t>Os</a:t>
            </a:r>
            <a:r>
              <a:rPr lang="en-US" sz="900" b="0" dirty="0"/>
              <a:t> </a:t>
            </a:r>
            <a:r>
              <a:rPr lang="en-US" sz="900" b="0" dirty="0" err="1"/>
              <a:t>cientistas</a:t>
            </a:r>
            <a:r>
              <a:rPr lang="en-US" sz="900" b="0" dirty="0"/>
              <a:t> de dados </a:t>
            </a:r>
            <a:r>
              <a:rPr lang="en-US" sz="900" b="0" dirty="0" err="1"/>
              <a:t>começam</a:t>
            </a:r>
            <a:r>
              <a:rPr lang="en-US" sz="900" b="0" dirty="0"/>
              <a:t> </a:t>
            </a:r>
            <a:r>
              <a:rPr lang="en-US" sz="900" b="0" dirty="0" err="1"/>
              <a:t>realizando</a:t>
            </a:r>
            <a:r>
              <a:rPr lang="en-US" sz="900" b="0" dirty="0"/>
              <a:t> </a:t>
            </a:r>
            <a:r>
              <a:rPr lang="en-US" sz="900" b="0" dirty="0" err="1"/>
              <a:t>uma</a:t>
            </a:r>
            <a:r>
              <a:rPr lang="en-US" sz="900" b="0" dirty="0"/>
              <a:t> </a:t>
            </a:r>
            <a:r>
              <a:rPr lang="en-US" sz="900" b="0" dirty="0" err="1"/>
              <a:t>análise</a:t>
            </a:r>
            <a:r>
              <a:rPr lang="en-US" sz="900" b="0" dirty="0"/>
              <a:t> </a:t>
            </a:r>
            <a:r>
              <a:rPr lang="en-US" sz="900" b="0" dirty="0" err="1"/>
              <a:t>exploratória</a:t>
            </a:r>
            <a:r>
              <a:rPr lang="en-US" sz="900" b="0" dirty="0"/>
              <a:t> de dados para </a:t>
            </a:r>
            <a:r>
              <a:rPr lang="en-US" sz="900" b="0" dirty="0" err="1"/>
              <a:t>entender</a:t>
            </a:r>
            <a:r>
              <a:rPr lang="en-US" sz="900" b="0" dirty="0"/>
              <a:t> </a:t>
            </a:r>
            <a:r>
              <a:rPr lang="en-US" sz="900" b="0" dirty="0" err="1"/>
              <a:t>melhor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dados com </a:t>
            </a:r>
            <a:r>
              <a:rPr lang="en-US" sz="900" b="0" dirty="0" err="1"/>
              <a:t>os</a:t>
            </a:r>
            <a:r>
              <a:rPr lang="en-US" sz="900" b="0" dirty="0"/>
              <a:t> </a:t>
            </a:r>
            <a:r>
              <a:rPr lang="en-US" sz="900" b="0" dirty="0" err="1"/>
              <a:t>quais</a:t>
            </a:r>
            <a:r>
              <a:rPr lang="en-US" sz="900" b="0" dirty="0"/>
              <a:t> </a:t>
            </a:r>
            <a:r>
              <a:rPr lang="en-US" sz="900" b="0" dirty="0" err="1"/>
              <a:t>estão</a:t>
            </a:r>
            <a:r>
              <a:rPr lang="en-US" sz="900" b="0" dirty="0"/>
              <a:t> </a:t>
            </a:r>
            <a:r>
              <a:rPr lang="en-US" sz="900" b="0" dirty="0" err="1"/>
              <a:t>trabalhando</a:t>
            </a:r>
            <a:r>
              <a:rPr lang="en-US" sz="900" b="0" dirty="0"/>
              <a:t> e </a:t>
            </a:r>
            <a:r>
              <a:rPr lang="en-US" sz="900" b="0" dirty="0" err="1"/>
              <a:t>identificar</a:t>
            </a:r>
            <a:r>
              <a:rPr lang="en-US" sz="900" b="0" dirty="0"/>
              <a:t> </a:t>
            </a:r>
            <a:r>
              <a:rPr lang="en-US" sz="900" b="0" dirty="0" err="1"/>
              <a:t>quais</a:t>
            </a:r>
            <a:r>
              <a:rPr lang="en-US" sz="900" b="0" dirty="0"/>
              <a:t> </a:t>
            </a:r>
            <a:r>
              <a:rPr lang="en-US" sz="900" b="0" dirty="0" err="1"/>
              <a:t>elementos</a:t>
            </a:r>
            <a:r>
              <a:rPr lang="en-US" sz="900" b="0" dirty="0"/>
              <a:t> de dados </a:t>
            </a:r>
            <a:r>
              <a:rPr lang="en-US" sz="900" b="0" dirty="0" err="1"/>
              <a:t>direcionam</a:t>
            </a:r>
            <a:r>
              <a:rPr lang="en-US" sz="900" b="0" dirty="0"/>
              <a:t> o </a:t>
            </a:r>
            <a:r>
              <a:rPr lang="en-US" sz="900" b="0" dirty="0" err="1"/>
              <a:t>resultado</a:t>
            </a:r>
            <a:r>
              <a:rPr lang="en-US" sz="900" b="0" dirty="0"/>
              <a:t> que </a:t>
            </a:r>
            <a:r>
              <a:rPr lang="en-US" sz="900" b="0" dirty="0" err="1"/>
              <a:t>desejam</a:t>
            </a:r>
            <a:r>
              <a:rPr lang="en-US" sz="900" b="0" dirty="0"/>
              <a:t> </a:t>
            </a:r>
            <a:r>
              <a:rPr lang="en-US" sz="900" b="0" dirty="0" err="1"/>
              <a:t>prever</a:t>
            </a:r>
            <a:r>
              <a:rPr lang="en-US" sz="900" b="0" dirty="0"/>
              <a:t>. Com </a:t>
            </a:r>
            <a:r>
              <a:rPr lang="en-US" sz="900" b="0" dirty="0" err="1"/>
              <a:t>esse</a:t>
            </a:r>
            <a:r>
              <a:rPr lang="en-US" sz="900" b="0" dirty="0"/>
              <a:t> </a:t>
            </a:r>
            <a:r>
              <a:rPr lang="en-US" sz="900" b="0" dirty="0" err="1"/>
              <a:t>entendimento</a:t>
            </a:r>
            <a:r>
              <a:rPr lang="en-US" sz="900" b="0" dirty="0"/>
              <a:t>, </a:t>
            </a:r>
            <a:r>
              <a:rPr lang="en-US" sz="900" b="0" dirty="0" err="1"/>
              <a:t>é</a:t>
            </a:r>
            <a:r>
              <a:rPr lang="en-US" sz="900" b="0" dirty="0"/>
              <a:t> </a:t>
            </a:r>
            <a:r>
              <a:rPr lang="en-US" sz="900" b="0" dirty="0" err="1"/>
              <a:t>possível</a:t>
            </a:r>
            <a:r>
              <a:rPr lang="en-US" sz="900" b="0" dirty="0"/>
              <a:t> </a:t>
            </a:r>
            <a:r>
              <a:rPr lang="en-US" sz="900" b="0" dirty="0" err="1"/>
              <a:t>limpar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dados e </a:t>
            </a:r>
            <a:r>
              <a:rPr lang="en-US" sz="900" b="0" dirty="0" err="1"/>
              <a:t>extrair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</a:t>
            </a:r>
            <a:r>
              <a:rPr lang="en-US" sz="900" b="0" dirty="0" err="1"/>
              <a:t>recursos</a:t>
            </a:r>
            <a:r>
              <a:rPr lang="en-US" sz="900" b="0" dirty="0"/>
              <a:t> </a:t>
            </a:r>
            <a:r>
              <a:rPr lang="en-US" sz="900" b="0" dirty="0" err="1"/>
              <a:t>necessários</a:t>
            </a:r>
            <a:r>
              <a:rPr lang="en-US" sz="900" b="0" dirty="0"/>
              <a:t> para a </a:t>
            </a:r>
            <a:r>
              <a:rPr lang="en-US" sz="900" b="0" dirty="0" err="1"/>
              <a:t>modelagem</a:t>
            </a:r>
            <a:r>
              <a:rPr lang="en-US" sz="900" b="0" dirty="0"/>
              <a:t>.</a:t>
            </a:r>
          </a:p>
          <a:p>
            <a:r>
              <a:rPr lang="en-US" sz="900" b="0" dirty="0" err="1"/>
              <a:t>Sua</a:t>
            </a:r>
            <a:r>
              <a:rPr lang="en-US" sz="900" b="0" dirty="0"/>
              <a:t> </a:t>
            </a:r>
            <a:r>
              <a:rPr lang="en-US" sz="900" b="0" dirty="0" err="1"/>
              <a:t>empresa</a:t>
            </a:r>
            <a:r>
              <a:rPr lang="en-US" sz="900" b="0" dirty="0"/>
              <a:t> </a:t>
            </a:r>
            <a:r>
              <a:rPr lang="en-US" sz="900" b="0" dirty="0" err="1"/>
              <a:t>fornece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dados para a </a:t>
            </a:r>
            <a:r>
              <a:rPr lang="en-US" sz="900" b="0" dirty="0" err="1"/>
              <a:t>equipe</a:t>
            </a:r>
            <a:r>
              <a:rPr lang="en-US" sz="900" b="0" dirty="0"/>
              <a:t> de </a:t>
            </a:r>
            <a:r>
              <a:rPr lang="en-US" sz="900" b="0" dirty="0" err="1"/>
              <a:t>ciência</a:t>
            </a:r>
            <a:r>
              <a:rPr lang="en-US" sz="900" b="0" dirty="0"/>
              <a:t> de dados. O </a:t>
            </a:r>
            <a:r>
              <a:rPr lang="en-US" sz="900" b="0" dirty="0" err="1"/>
              <a:t>engenheiro</a:t>
            </a:r>
            <a:r>
              <a:rPr lang="en-US" sz="900" b="0" dirty="0"/>
              <a:t> de dados </a:t>
            </a:r>
            <a:r>
              <a:rPr lang="en-US" sz="900" b="0" dirty="0" err="1"/>
              <a:t>limpa</a:t>
            </a:r>
            <a:r>
              <a:rPr lang="en-US" sz="900" b="0" dirty="0"/>
              <a:t> e </a:t>
            </a:r>
            <a:r>
              <a:rPr lang="en-US" sz="900" b="0" dirty="0" err="1"/>
              <a:t>prepara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dados para que </a:t>
            </a:r>
            <a:r>
              <a:rPr lang="en-US" sz="900" b="0" dirty="0" err="1"/>
              <a:t>estejam</a:t>
            </a:r>
            <a:r>
              <a:rPr lang="en-US" sz="900" b="0" dirty="0"/>
              <a:t> </a:t>
            </a:r>
            <a:r>
              <a:rPr lang="en-US" sz="900" b="0" dirty="0" err="1"/>
              <a:t>prontos</a:t>
            </a:r>
            <a:r>
              <a:rPr lang="en-US" sz="900" b="0" dirty="0"/>
              <a:t> para o </a:t>
            </a:r>
            <a:r>
              <a:rPr lang="en-US" sz="900" b="0" dirty="0" err="1"/>
              <a:t>processo</a:t>
            </a:r>
            <a:r>
              <a:rPr lang="en-US" sz="900" b="0" dirty="0"/>
              <a:t> de </a:t>
            </a:r>
            <a:r>
              <a:rPr lang="en-US" sz="900" b="0" dirty="0" err="1"/>
              <a:t>modelagem</a:t>
            </a:r>
            <a:r>
              <a:rPr lang="en-US" sz="900" b="0" dirty="0"/>
              <a:t>. A </a:t>
            </a:r>
            <a:r>
              <a:rPr lang="en-US" sz="900" b="0" dirty="0" err="1"/>
              <a:t>análise</a:t>
            </a:r>
            <a:r>
              <a:rPr lang="en-US" sz="900" b="0" dirty="0"/>
              <a:t> </a:t>
            </a:r>
            <a:r>
              <a:rPr lang="en-US" sz="900" b="0" dirty="0" err="1"/>
              <a:t>exploratória</a:t>
            </a:r>
            <a:r>
              <a:rPr lang="en-US" sz="900" b="0" dirty="0"/>
              <a:t> </a:t>
            </a:r>
            <a:r>
              <a:rPr lang="en-US" sz="900" b="0" dirty="0" err="1"/>
              <a:t>ajuda</a:t>
            </a:r>
            <a:r>
              <a:rPr lang="en-US" sz="900" b="0" dirty="0"/>
              <a:t> </a:t>
            </a:r>
            <a:r>
              <a:rPr lang="en-US" sz="900" b="0" dirty="0" err="1"/>
              <a:t>você</a:t>
            </a:r>
            <a:r>
              <a:rPr lang="en-US" sz="900" b="0" dirty="0"/>
              <a:t> a </a:t>
            </a:r>
            <a:r>
              <a:rPr lang="en-US" sz="900" b="0" dirty="0" err="1"/>
              <a:t>aprender</a:t>
            </a:r>
            <a:r>
              <a:rPr lang="en-US" sz="900" b="0" dirty="0"/>
              <a:t> </a:t>
            </a:r>
            <a:r>
              <a:rPr lang="en-US" sz="900" b="0" dirty="0" err="1"/>
              <a:t>sobre</a:t>
            </a:r>
            <a:r>
              <a:rPr lang="en-US" sz="900" b="0" dirty="0"/>
              <a:t> o </a:t>
            </a:r>
            <a:r>
              <a:rPr lang="en-US" sz="900" b="0" dirty="0" err="1"/>
              <a:t>relacionamento</a:t>
            </a:r>
            <a:r>
              <a:rPr lang="en-US" sz="900" b="0" dirty="0"/>
              <a:t> entre </a:t>
            </a:r>
            <a:r>
              <a:rPr lang="en-US" sz="900" b="0" dirty="0" err="1"/>
              <a:t>elementos</a:t>
            </a:r>
            <a:r>
              <a:rPr lang="en-US" sz="900" b="0" dirty="0"/>
              <a:t> de dados, o que </a:t>
            </a:r>
            <a:r>
              <a:rPr lang="en-US" sz="900" b="0" dirty="0" err="1"/>
              <a:t>ajuda</a:t>
            </a:r>
            <a:r>
              <a:rPr lang="en-US" sz="900" b="0" dirty="0"/>
              <a:t> a </a:t>
            </a:r>
            <a:r>
              <a:rPr lang="en-US" sz="900" b="0" dirty="0" err="1"/>
              <a:t>determinar</a:t>
            </a:r>
            <a:r>
              <a:rPr lang="en-US" sz="900" b="0" dirty="0"/>
              <a:t> </a:t>
            </a:r>
            <a:r>
              <a:rPr lang="en-US" sz="900" b="0" dirty="0" err="1"/>
              <a:t>quais</a:t>
            </a:r>
            <a:r>
              <a:rPr lang="en-US" sz="900" b="0" dirty="0"/>
              <a:t> dados (</a:t>
            </a:r>
            <a:r>
              <a:rPr lang="en-US" sz="900" b="0" dirty="0" err="1"/>
              <a:t>ou</a:t>
            </a:r>
            <a:r>
              <a:rPr lang="en-US" sz="900" b="0" dirty="0"/>
              <a:t> </a:t>
            </a:r>
            <a:r>
              <a:rPr lang="en-US" sz="900" b="0" dirty="0" err="1"/>
              <a:t>recursos</a:t>
            </a:r>
            <a:r>
              <a:rPr lang="en-US" sz="900" b="0" dirty="0"/>
              <a:t>) </a:t>
            </a:r>
            <a:r>
              <a:rPr lang="en-US" sz="900" b="0" dirty="0" err="1"/>
              <a:t>serão</a:t>
            </a:r>
            <a:r>
              <a:rPr lang="en-US" sz="900" b="0" dirty="0"/>
              <a:t> </a:t>
            </a:r>
            <a:r>
              <a:rPr lang="en-US" sz="900" b="0" dirty="0" err="1"/>
              <a:t>necessários</a:t>
            </a:r>
            <a:r>
              <a:rPr lang="en-US" sz="900" b="0" dirty="0"/>
              <a:t> para </a:t>
            </a:r>
            <a:r>
              <a:rPr lang="en-US" sz="900" b="0" dirty="0" err="1"/>
              <a:t>treinar</a:t>
            </a:r>
            <a:r>
              <a:rPr lang="en-US" sz="900" b="0" dirty="0"/>
              <a:t> o </a:t>
            </a:r>
            <a:r>
              <a:rPr lang="en-US" sz="900" b="0" dirty="0" err="1"/>
              <a:t>modelo</a:t>
            </a:r>
            <a:r>
              <a:rPr lang="en-US" sz="900" b="0" dirty="0"/>
              <a:t>. Por </a:t>
            </a:r>
            <a:r>
              <a:rPr lang="en-US" sz="900" b="0" dirty="0" err="1"/>
              <a:t>exemplo</a:t>
            </a:r>
            <a:r>
              <a:rPr lang="en-US" sz="900" b="0" dirty="0"/>
              <a:t>, </a:t>
            </a:r>
            <a:r>
              <a:rPr lang="en-US" sz="900" b="0" dirty="0" err="1"/>
              <a:t>pode</a:t>
            </a:r>
            <a:r>
              <a:rPr lang="en-US" sz="900" b="0" dirty="0"/>
              <a:t> ser </a:t>
            </a:r>
            <a:r>
              <a:rPr lang="en-US" sz="900" b="0" dirty="0" err="1"/>
              <a:t>útil</a:t>
            </a:r>
            <a:r>
              <a:rPr lang="en-US" sz="900" b="0" dirty="0"/>
              <a:t> saber o que as </a:t>
            </a:r>
            <a:r>
              <a:rPr lang="en-US" sz="900" b="0" dirty="0" err="1"/>
              <a:t>pessoas</a:t>
            </a:r>
            <a:r>
              <a:rPr lang="en-US" sz="900" b="0" dirty="0"/>
              <a:t> </a:t>
            </a:r>
            <a:r>
              <a:rPr lang="en-US" sz="900" b="0" dirty="0" err="1"/>
              <a:t>costumam</a:t>
            </a:r>
            <a:r>
              <a:rPr lang="en-US" sz="900" b="0" dirty="0"/>
              <a:t> </a:t>
            </a:r>
            <a:r>
              <a:rPr lang="en-US" sz="900" b="0" dirty="0" err="1"/>
              <a:t>comprar</a:t>
            </a:r>
            <a:r>
              <a:rPr lang="en-US" sz="900" b="0" dirty="0"/>
              <a:t> junto com </a:t>
            </a:r>
            <a:r>
              <a:rPr lang="en-US" sz="900" b="0" dirty="0" err="1"/>
              <a:t>vassouras</a:t>
            </a:r>
            <a:r>
              <a:rPr lang="en-US" sz="900" b="0" dirty="0"/>
              <a:t>.</a:t>
            </a:r>
          </a:p>
          <a:p>
            <a:endParaRPr lang="en-US" sz="900" b="0" dirty="0"/>
          </a:p>
          <a:p>
            <a:r>
              <a:rPr lang="en-US" sz="900" b="0" dirty="0"/>
              <a:t>4-5. </a:t>
            </a:r>
            <a:r>
              <a:rPr lang="en-US" sz="900" b="0" dirty="0" err="1"/>
              <a:t>Modelar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dados e </a:t>
            </a:r>
            <a:r>
              <a:rPr lang="en-US" sz="900" b="0" dirty="0" err="1"/>
              <a:t>avaliar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</a:t>
            </a:r>
            <a:r>
              <a:rPr lang="en-US" sz="900" b="0" dirty="0" err="1"/>
              <a:t>modelos</a:t>
            </a:r>
            <a:endParaRPr lang="en-US" sz="900" b="0" dirty="0"/>
          </a:p>
          <a:p>
            <a:r>
              <a:rPr lang="en-US" sz="900" b="0" dirty="0"/>
              <a:t>A </a:t>
            </a:r>
            <a:r>
              <a:rPr lang="en-US" sz="900" b="0" dirty="0" err="1"/>
              <a:t>etapa</a:t>
            </a:r>
            <a:r>
              <a:rPr lang="en-US" sz="900" b="0" dirty="0"/>
              <a:t> de </a:t>
            </a:r>
            <a:r>
              <a:rPr lang="en-US" sz="900" b="0" dirty="0" err="1"/>
              <a:t>modelagem</a:t>
            </a:r>
            <a:r>
              <a:rPr lang="en-US" sz="900" b="0" dirty="0"/>
              <a:t> </a:t>
            </a:r>
            <a:r>
              <a:rPr lang="en-US" sz="900" b="0" dirty="0" err="1"/>
              <a:t>é</a:t>
            </a:r>
            <a:r>
              <a:rPr lang="en-US" sz="900" b="0" dirty="0"/>
              <a:t> um </a:t>
            </a:r>
            <a:r>
              <a:rPr lang="en-US" sz="900" b="0" dirty="0" err="1"/>
              <a:t>ciclo</a:t>
            </a:r>
            <a:r>
              <a:rPr lang="en-US" sz="900" b="0" dirty="0"/>
              <a:t> de </a:t>
            </a:r>
            <a:r>
              <a:rPr lang="en-US" sz="900" b="0" dirty="0" err="1"/>
              <a:t>etapas</a:t>
            </a:r>
            <a:r>
              <a:rPr lang="en-US" sz="900" b="0" dirty="0"/>
              <a:t> que </a:t>
            </a:r>
            <a:r>
              <a:rPr lang="en-US" sz="900" b="0" dirty="0" err="1"/>
              <a:t>ocorrem</a:t>
            </a:r>
            <a:r>
              <a:rPr lang="en-US" sz="900" b="0" dirty="0"/>
              <a:t> para </a:t>
            </a:r>
            <a:r>
              <a:rPr lang="en-US" sz="900" b="0" dirty="0" err="1"/>
              <a:t>melhorar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</a:t>
            </a:r>
            <a:r>
              <a:rPr lang="en-US" sz="900" b="0" dirty="0" err="1"/>
              <a:t>resultados</a:t>
            </a:r>
            <a:r>
              <a:rPr lang="en-US" sz="900" b="0" dirty="0"/>
              <a:t>. A </a:t>
            </a:r>
            <a:r>
              <a:rPr lang="en-US" sz="900" b="0" dirty="0" err="1"/>
              <a:t>modelagem</a:t>
            </a:r>
            <a:r>
              <a:rPr lang="en-US" sz="900" b="0" dirty="0"/>
              <a:t> </a:t>
            </a:r>
            <a:r>
              <a:rPr lang="en-US" sz="900" b="0" dirty="0" err="1"/>
              <a:t>pode</a:t>
            </a:r>
            <a:r>
              <a:rPr lang="en-US" sz="900" b="0" dirty="0"/>
              <a:t> </a:t>
            </a:r>
            <a:r>
              <a:rPr lang="en-US" sz="900" b="0" dirty="0" err="1"/>
              <a:t>consistir</a:t>
            </a:r>
            <a:r>
              <a:rPr lang="en-US" sz="900" b="0" dirty="0"/>
              <a:t> </a:t>
            </a:r>
            <a:r>
              <a:rPr lang="en-US" sz="900" b="0" dirty="0" err="1"/>
              <a:t>em</a:t>
            </a:r>
            <a:r>
              <a:rPr lang="en-US" sz="900" b="0" dirty="0"/>
              <a:t> </a:t>
            </a:r>
            <a:r>
              <a:rPr lang="en-US" sz="900" b="0" dirty="0" err="1"/>
              <a:t>várias</a:t>
            </a:r>
            <a:r>
              <a:rPr lang="en-US" sz="900" b="0" dirty="0"/>
              <a:t> </a:t>
            </a:r>
            <a:r>
              <a:rPr lang="en-US" sz="900" b="0" dirty="0" err="1"/>
              <a:t>técnicas</a:t>
            </a:r>
            <a:r>
              <a:rPr lang="en-US" sz="900" b="0" dirty="0"/>
              <a:t>, mas </a:t>
            </a:r>
            <a:r>
              <a:rPr lang="en-US" sz="900" b="0" dirty="0" err="1"/>
              <a:t>normalmente</a:t>
            </a:r>
            <a:r>
              <a:rPr lang="en-US" sz="900" b="0" dirty="0"/>
              <a:t> </a:t>
            </a:r>
            <a:r>
              <a:rPr lang="en-US" sz="900" b="0" dirty="0" err="1"/>
              <a:t>uma</a:t>
            </a:r>
            <a:r>
              <a:rPr lang="en-US" sz="900" b="0" dirty="0"/>
              <a:t> </a:t>
            </a:r>
            <a:r>
              <a:rPr lang="en-US" sz="900" b="0" dirty="0" err="1"/>
              <a:t>iteração</a:t>
            </a:r>
            <a:r>
              <a:rPr lang="en-US" sz="900" b="0" dirty="0"/>
              <a:t> de </a:t>
            </a:r>
            <a:r>
              <a:rPr lang="en-US" sz="900" b="0" dirty="0" err="1"/>
              <a:t>ciclo</a:t>
            </a:r>
            <a:r>
              <a:rPr lang="en-US" sz="900" b="0" dirty="0"/>
              <a:t> </a:t>
            </a:r>
            <a:r>
              <a:rPr lang="en-US" sz="900" b="0" dirty="0" err="1"/>
              <a:t>não</a:t>
            </a:r>
            <a:r>
              <a:rPr lang="en-US" sz="900" b="0" dirty="0"/>
              <a:t> </a:t>
            </a:r>
            <a:r>
              <a:rPr lang="en-US" sz="900" b="0" dirty="0" err="1"/>
              <a:t>é</a:t>
            </a:r>
            <a:r>
              <a:rPr lang="en-US" sz="900" b="0" dirty="0"/>
              <a:t> </a:t>
            </a:r>
            <a:r>
              <a:rPr lang="en-US" sz="900" b="0" dirty="0" err="1"/>
              <a:t>suficiente</a:t>
            </a:r>
            <a:r>
              <a:rPr lang="en-US" sz="900" b="0" dirty="0"/>
              <a:t> para </a:t>
            </a:r>
            <a:r>
              <a:rPr lang="en-US" sz="900" b="0" dirty="0" err="1"/>
              <a:t>produzir</a:t>
            </a:r>
            <a:r>
              <a:rPr lang="en-US" sz="900" b="0" dirty="0"/>
              <a:t> </a:t>
            </a:r>
            <a:r>
              <a:rPr lang="en-US" sz="900" b="0" dirty="0" err="1"/>
              <a:t>bons</a:t>
            </a:r>
            <a:r>
              <a:rPr lang="en-US" sz="900" b="0" dirty="0"/>
              <a:t> </a:t>
            </a:r>
            <a:r>
              <a:rPr lang="en-US" sz="900" b="0" dirty="0" err="1"/>
              <a:t>resultados</a:t>
            </a:r>
            <a:r>
              <a:rPr lang="en-US" sz="900" b="0" dirty="0"/>
              <a:t>; </a:t>
            </a:r>
            <a:r>
              <a:rPr lang="en-US" sz="900" b="0" dirty="0" err="1"/>
              <a:t>portanto</a:t>
            </a:r>
            <a:r>
              <a:rPr lang="en-US" sz="900" b="0" dirty="0"/>
              <a:t>, o </a:t>
            </a:r>
            <a:r>
              <a:rPr lang="en-US" sz="900" b="0" dirty="0" err="1"/>
              <a:t>ciclo</a:t>
            </a:r>
            <a:r>
              <a:rPr lang="en-US" sz="900" b="0" dirty="0"/>
              <a:t> </a:t>
            </a:r>
            <a:r>
              <a:rPr lang="en-US" sz="900" b="0" dirty="0" err="1"/>
              <a:t>é</a:t>
            </a:r>
            <a:r>
              <a:rPr lang="en-US" sz="900" b="0" dirty="0"/>
              <a:t> </a:t>
            </a:r>
            <a:r>
              <a:rPr lang="en-US" sz="900" b="0" dirty="0" err="1"/>
              <a:t>repetido</a:t>
            </a:r>
            <a:r>
              <a:rPr lang="en-US" sz="900" b="0" dirty="0"/>
              <a:t> </a:t>
            </a:r>
            <a:r>
              <a:rPr lang="en-US" sz="900" b="0" dirty="0" err="1"/>
              <a:t>até</a:t>
            </a:r>
            <a:r>
              <a:rPr lang="en-US" sz="900" b="0" dirty="0"/>
              <a:t> que </a:t>
            </a:r>
            <a:r>
              <a:rPr lang="en-US" sz="900" b="0" dirty="0" err="1"/>
              <a:t>os</a:t>
            </a:r>
            <a:r>
              <a:rPr lang="en-US" sz="900" b="0" dirty="0"/>
              <a:t> </a:t>
            </a:r>
            <a:r>
              <a:rPr lang="en-US" sz="900" b="0" dirty="0" err="1"/>
              <a:t>resultados</a:t>
            </a:r>
            <a:r>
              <a:rPr lang="en-US" sz="900" b="0" dirty="0"/>
              <a:t> </a:t>
            </a:r>
            <a:r>
              <a:rPr lang="en-US" sz="900" b="0" dirty="0" err="1"/>
              <a:t>desejados</a:t>
            </a:r>
            <a:r>
              <a:rPr lang="en-US" sz="900" b="0" dirty="0"/>
              <a:t> </a:t>
            </a:r>
            <a:r>
              <a:rPr lang="en-US" sz="900" b="0" dirty="0" err="1"/>
              <a:t>sejam</a:t>
            </a:r>
            <a:r>
              <a:rPr lang="en-US" sz="900" b="0" dirty="0"/>
              <a:t> </a:t>
            </a:r>
            <a:r>
              <a:rPr lang="en-US" sz="900" b="0" dirty="0" err="1"/>
              <a:t>alcançados</a:t>
            </a:r>
            <a:r>
              <a:rPr lang="en-US" sz="900" b="0" dirty="0"/>
              <a:t>.</a:t>
            </a:r>
          </a:p>
          <a:p>
            <a:r>
              <a:rPr lang="en-US" sz="900" b="0" dirty="0" err="1"/>
              <a:t>Você</a:t>
            </a:r>
            <a:r>
              <a:rPr lang="en-US" sz="900" b="0" dirty="0"/>
              <a:t> </a:t>
            </a:r>
            <a:r>
              <a:rPr lang="en-US" sz="900" b="0" dirty="0" err="1"/>
              <a:t>usa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dados </a:t>
            </a:r>
            <a:r>
              <a:rPr lang="en-US" sz="900" b="0" dirty="0" err="1"/>
              <a:t>disponíveis</a:t>
            </a:r>
            <a:r>
              <a:rPr lang="en-US" sz="900" b="0" dirty="0"/>
              <a:t> e </a:t>
            </a:r>
            <a:r>
              <a:rPr lang="en-US" sz="900" b="0" dirty="0" err="1"/>
              <a:t>passa</a:t>
            </a:r>
            <a:r>
              <a:rPr lang="en-US" sz="900" b="0" dirty="0"/>
              <a:t> para </a:t>
            </a:r>
            <a:r>
              <a:rPr lang="en-US" sz="900" b="0" dirty="0" err="1"/>
              <a:t>modelagem</a:t>
            </a:r>
            <a:r>
              <a:rPr lang="en-US" sz="900" b="0" dirty="0"/>
              <a:t>. No </a:t>
            </a:r>
            <a:r>
              <a:rPr lang="en-US" sz="900" b="0" dirty="0" err="1"/>
              <a:t>nosso</a:t>
            </a:r>
            <a:r>
              <a:rPr lang="en-US" sz="900" b="0" dirty="0"/>
              <a:t> </a:t>
            </a:r>
            <a:r>
              <a:rPr lang="en-US" sz="900" b="0" dirty="0" err="1"/>
              <a:t>exemplo</a:t>
            </a:r>
            <a:r>
              <a:rPr lang="en-US" sz="900" b="0" dirty="0"/>
              <a:t>, </a:t>
            </a:r>
            <a:r>
              <a:rPr lang="en-US" sz="900" b="0" dirty="0" err="1"/>
              <a:t>em</a:t>
            </a:r>
            <a:r>
              <a:rPr lang="en-US" sz="900" b="0" dirty="0"/>
              <a:t> que </a:t>
            </a:r>
            <a:r>
              <a:rPr lang="en-US" sz="900" b="0" dirty="0" err="1"/>
              <a:t>existem</a:t>
            </a:r>
            <a:r>
              <a:rPr lang="en-US" sz="900" b="0" dirty="0"/>
              <a:t> </a:t>
            </a:r>
            <a:r>
              <a:rPr lang="en-US" sz="900" b="0" dirty="0" err="1"/>
              <a:t>muitas</a:t>
            </a:r>
            <a:r>
              <a:rPr lang="en-US" sz="900" b="0" dirty="0"/>
              <a:t> </a:t>
            </a:r>
            <a:r>
              <a:rPr lang="en-US" sz="900" b="0" dirty="0" err="1"/>
              <a:t>variáveis</a:t>
            </a:r>
            <a:r>
              <a:rPr lang="en-US" sz="900" b="0" dirty="0"/>
              <a:t> ​​</a:t>
            </a:r>
            <a:r>
              <a:rPr lang="en-US" sz="900" b="0" dirty="0" err="1"/>
              <a:t>numéricas</a:t>
            </a:r>
            <a:r>
              <a:rPr lang="en-US" sz="900" b="0" dirty="0"/>
              <a:t>, </a:t>
            </a:r>
            <a:r>
              <a:rPr lang="en-US" sz="900" b="0" dirty="0" err="1"/>
              <a:t>tente</a:t>
            </a:r>
            <a:r>
              <a:rPr lang="en-US" sz="900" b="0" dirty="0"/>
              <a:t> um </a:t>
            </a:r>
            <a:r>
              <a:rPr lang="en-US" sz="900" b="0" dirty="0" err="1"/>
              <a:t>modelo</a:t>
            </a:r>
            <a:r>
              <a:rPr lang="en-US" sz="900" b="0" dirty="0"/>
              <a:t> de </a:t>
            </a:r>
            <a:r>
              <a:rPr lang="en-US" sz="900" b="0" dirty="0" err="1"/>
              <a:t>série</a:t>
            </a:r>
            <a:r>
              <a:rPr lang="en-US" sz="900" b="0" dirty="0"/>
              <a:t> temporal e </a:t>
            </a:r>
            <a:r>
              <a:rPr lang="en-US" sz="900" b="0" dirty="0" err="1"/>
              <a:t>avalie</a:t>
            </a:r>
            <a:r>
              <a:rPr lang="en-US" sz="900" b="0" dirty="0"/>
              <a:t> </a:t>
            </a:r>
            <a:r>
              <a:rPr lang="en-US" sz="900" b="0" dirty="0" err="1"/>
              <a:t>seu</a:t>
            </a:r>
            <a:r>
              <a:rPr lang="en-US" sz="900" b="0" dirty="0"/>
              <a:t> </a:t>
            </a:r>
            <a:r>
              <a:rPr lang="en-US" sz="900" b="0" dirty="0" err="1"/>
              <a:t>desempenho</a:t>
            </a:r>
            <a:r>
              <a:rPr lang="en-US" sz="900" b="0" dirty="0"/>
              <a:t>.</a:t>
            </a:r>
          </a:p>
          <a:p>
            <a:endParaRPr lang="en-US" sz="900" b="0" dirty="0"/>
          </a:p>
          <a:p>
            <a:r>
              <a:rPr lang="en-US" sz="900" b="0" dirty="0"/>
              <a:t>6. Deployment, </a:t>
            </a:r>
            <a:r>
              <a:rPr lang="en-US" sz="900" b="0" dirty="0" err="1"/>
              <a:t>desenvolvimento</a:t>
            </a:r>
            <a:endParaRPr lang="en-US" sz="900" b="0" dirty="0"/>
          </a:p>
          <a:p>
            <a:r>
              <a:rPr lang="en-US" sz="900" b="0" dirty="0"/>
              <a:t>Essa </a:t>
            </a:r>
            <a:r>
              <a:rPr lang="en-US" sz="900" b="0" dirty="0" err="1"/>
              <a:t>etapa</a:t>
            </a:r>
            <a:r>
              <a:rPr lang="en-US" sz="900" b="0" dirty="0"/>
              <a:t> </a:t>
            </a:r>
            <a:r>
              <a:rPr lang="en-US" sz="900" b="0" dirty="0" err="1"/>
              <a:t>geralmente</a:t>
            </a:r>
            <a:r>
              <a:rPr lang="en-US" sz="900" b="0" dirty="0"/>
              <a:t> </a:t>
            </a:r>
            <a:r>
              <a:rPr lang="en-US" sz="900" b="0" dirty="0" err="1"/>
              <a:t>é</a:t>
            </a:r>
            <a:r>
              <a:rPr lang="en-US" sz="900" b="0" dirty="0"/>
              <a:t> </a:t>
            </a:r>
            <a:r>
              <a:rPr lang="en-US" sz="900" b="0" dirty="0" err="1"/>
              <a:t>deixada</a:t>
            </a:r>
            <a:r>
              <a:rPr lang="en-US" sz="900" b="0" dirty="0"/>
              <a:t> para </a:t>
            </a:r>
            <a:r>
              <a:rPr lang="en-US" sz="900" b="0" dirty="0" err="1"/>
              <a:t>os</a:t>
            </a:r>
            <a:r>
              <a:rPr lang="en-US" sz="900" b="0" dirty="0"/>
              <a:t> </a:t>
            </a:r>
            <a:r>
              <a:rPr lang="en-US" sz="900" b="0" dirty="0" err="1"/>
              <a:t>desenvolvedores</a:t>
            </a:r>
            <a:r>
              <a:rPr lang="en-US" sz="900" b="0" dirty="0"/>
              <a:t>. </a:t>
            </a:r>
            <a:r>
              <a:rPr lang="en-US" sz="900" b="0" dirty="0" err="1"/>
              <a:t>Consiste</a:t>
            </a:r>
            <a:r>
              <a:rPr lang="en-US" sz="900" b="0" dirty="0"/>
              <a:t> </a:t>
            </a:r>
            <a:r>
              <a:rPr lang="en-US" sz="900" b="0" dirty="0" err="1"/>
              <a:t>em</a:t>
            </a:r>
            <a:r>
              <a:rPr lang="en-US" sz="900" b="0" dirty="0"/>
              <a:t> </a:t>
            </a:r>
            <a:r>
              <a:rPr lang="en-US" sz="900" b="0" dirty="0" err="1"/>
              <a:t>integrar</a:t>
            </a:r>
            <a:r>
              <a:rPr lang="en-US" sz="900" b="0" dirty="0"/>
              <a:t> a </a:t>
            </a:r>
            <a:r>
              <a:rPr lang="en-US" sz="900" b="0" dirty="0" err="1"/>
              <a:t>solução</a:t>
            </a:r>
            <a:r>
              <a:rPr lang="en-US" sz="900" b="0" dirty="0"/>
              <a:t> </a:t>
            </a:r>
            <a:r>
              <a:rPr lang="en-US" sz="900" b="0" dirty="0" err="1"/>
              <a:t>ao</a:t>
            </a:r>
            <a:r>
              <a:rPr lang="en-US" sz="900" b="0" dirty="0"/>
              <a:t> </a:t>
            </a:r>
            <a:r>
              <a:rPr lang="en-US" sz="900" b="0" dirty="0" err="1"/>
              <a:t>negócio</a:t>
            </a:r>
            <a:r>
              <a:rPr lang="en-US" sz="900" b="0" dirty="0"/>
              <a:t> para resolver o </a:t>
            </a:r>
            <a:r>
              <a:rPr lang="en-US" sz="900" b="0" dirty="0" err="1"/>
              <a:t>problema</a:t>
            </a:r>
            <a:r>
              <a:rPr lang="en-US" sz="900" b="0" dirty="0"/>
              <a:t> original. Para </a:t>
            </a:r>
            <a:r>
              <a:rPr lang="en-US" sz="900" b="0" dirty="0" err="1"/>
              <a:t>sua</a:t>
            </a:r>
            <a:r>
              <a:rPr lang="en-US" sz="900" b="0" dirty="0"/>
              <a:t> </a:t>
            </a:r>
            <a:r>
              <a:rPr lang="en-US" sz="900" b="0" dirty="0" err="1"/>
              <a:t>empresa</a:t>
            </a:r>
            <a:r>
              <a:rPr lang="en-US" sz="900" b="0" dirty="0"/>
              <a:t>, a </a:t>
            </a:r>
            <a:r>
              <a:rPr lang="en-US" sz="900" b="0" dirty="0" err="1"/>
              <a:t>implantação</a:t>
            </a:r>
            <a:r>
              <a:rPr lang="en-US" sz="900" b="0" dirty="0"/>
              <a:t> </a:t>
            </a:r>
            <a:r>
              <a:rPr lang="en-US" sz="900" b="0" dirty="0" err="1"/>
              <a:t>significaria</a:t>
            </a:r>
            <a:r>
              <a:rPr lang="en-US" sz="900" b="0" dirty="0"/>
              <a:t> </a:t>
            </a:r>
            <a:r>
              <a:rPr lang="en-US" sz="900" b="0" dirty="0" err="1"/>
              <a:t>usar</a:t>
            </a:r>
            <a:r>
              <a:rPr lang="en-US" sz="900" b="0" dirty="0"/>
              <a:t> a </a:t>
            </a:r>
            <a:r>
              <a:rPr lang="en-US" sz="900" b="0" dirty="0" err="1"/>
              <a:t>previsão</a:t>
            </a:r>
            <a:r>
              <a:rPr lang="en-US" sz="900" b="0" dirty="0"/>
              <a:t> de </a:t>
            </a:r>
            <a:r>
              <a:rPr lang="en-US" sz="900" b="0" dirty="0" err="1"/>
              <a:t>vendas</a:t>
            </a:r>
            <a:r>
              <a:rPr lang="en-US" sz="900" b="0" dirty="0"/>
              <a:t> de </a:t>
            </a:r>
            <a:r>
              <a:rPr lang="en-US" sz="900" b="0" dirty="0" err="1"/>
              <a:t>vassouras</a:t>
            </a:r>
            <a:r>
              <a:rPr lang="en-US" sz="900" b="0" dirty="0"/>
              <a:t> para </a:t>
            </a:r>
            <a:r>
              <a:rPr lang="en-US" sz="900" b="0" dirty="0" err="1"/>
              <a:t>estocar</a:t>
            </a:r>
            <a:r>
              <a:rPr lang="en-US" sz="900" b="0" dirty="0"/>
              <a:t> </a:t>
            </a:r>
            <a:r>
              <a:rPr lang="en-US" sz="900" b="0" dirty="0" err="1"/>
              <a:t>adequadamente</a:t>
            </a:r>
            <a:r>
              <a:rPr lang="en-US" sz="900" b="0" dirty="0"/>
              <a:t> as </a:t>
            </a:r>
            <a:r>
              <a:rPr lang="en-US" sz="900" b="0" dirty="0" err="1"/>
              <a:t>prateleiras</a:t>
            </a:r>
            <a:r>
              <a:rPr lang="en-US" sz="900" b="0" dirty="0"/>
              <a:t>.</a:t>
            </a:r>
          </a:p>
          <a:p>
            <a:endParaRPr lang="en-US" sz="900" b="0" dirty="0"/>
          </a:p>
          <a:p>
            <a:r>
              <a:rPr lang="en-US" sz="900" b="0" dirty="0" err="1"/>
              <a:t>Resumo</a:t>
            </a:r>
            <a:endParaRPr lang="en-US" sz="900" b="0" dirty="0"/>
          </a:p>
          <a:p>
            <a:r>
              <a:rPr lang="en-US" sz="900" b="0" dirty="0"/>
              <a:t>A </a:t>
            </a:r>
            <a:r>
              <a:rPr lang="en-US" sz="900" b="0" dirty="0" err="1"/>
              <a:t>ciência</a:t>
            </a:r>
            <a:r>
              <a:rPr lang="en-US" sz="900" b="0" dirty="0"/>
              <a:t> de dados </a:t>
            </a:r>
            <a:r>
              <a:rPr lang="en-US" sz="900" b="0" dirty="0" err="1"/>
              <a:t>é</a:t>
            </a:r>
            <a:r>
              <a:rPr lang="en-US" sz="900" b="0" dirty="0"/>
              <a:t> um </a:t>
            </a:r>
            <a:r>
              <a:rPr lang="en-US" sz="900" b="0" dirty="0" err="1"/>
              <a:t>processo</a:t>
            </a:r>
            <a:r>
              <a:rPr lang="en-US" sz="900" b="0" dirty="0"/>
              <a:t> </a:t>
            </a:r>
            <a:r>
              <a:rPr lang="en-US" sz="900" b="0" dirty="0" err="1"/>
              <a:t>orientado</a:t>
            </a:r>
            <a:r>
              <a:rPr lang="en-US" sz="900" b="0" dirty="0"/>
              <a:t> a dados que </a:t>
            </a:r>
            <a:r>
              <a:rPr lang="en-US" sz="900" b="0" dirty="0" err="1"/>
              <a:t>começa</a:t>
            </a:r>
            <a:r>
              <a:rPr lang="en-US" sz="900" b="0" dirty="0"/>
              <a:t> com </a:t>
            </a:r>
            <a:r>
              <a:rPr lang="en-US" sz="900" b="0" dirty="0" err="1"/>
              <a:t>uma</a:t>
            </a:r>
            <a:r>
              <a:rPr lang="en-US" sz="900" b="0" dirty="0"/>
              <a:t> </a:t>
            </a:r>
            <a:r>
              <a:rPr lang="en-US" sz="900" b="0" dirty="0" err="1"/>
              <a:t>pergunta</a:t>
            </a:r>
            <a:r>
              <a:rPr lang="en-US" sz="900" b="0" dirty="0"/>
              <a:t>. A </a:t>
            </a:r>
            <a:r>
              <a:rPr lang="en-US" sz="900" b="0" dirty="0" err="1"/>
              <a:t>aquisição</a:t>
            </a:r>
            <a:r>
              <a:rPr lang="en-US" sz="900" b="0" dirty="0"/>
              <a:t> e o </a:t>
            </a:r>
            <a:r>
              <a:rPr lang="en-US" sz="900" b="0" dirty="0" err="1"/>
              <a:t>entendimento</a:t>
            </a:r>
            <a:r>
              <a:rPr lang="en-US" sz="900" b="0" dirty="0"/>
              <a:t> dos dados </a:t>
            </a:r>
            <a:r>
              <a:rPr lang="en-US" sz="900" b="0" dirty="0" err="1"/>
              <a:t>impulsionam</a:t>
            </a:r>
            <a:r>
              <a:rPr lang="en-US" sz="900" b="0" dirty="0"/>
              <a:t> a </a:t>
            </a:r>
            <a:r>
              <a:rPr lang="en-US" sz="900" b="0" dirty="0" err="1"/>
              <a:t>modelagem</a:t>
            </a:r>
            <a:r>
              <a:rPr lang="en-US" sz="900" b="0" dirty="0"/>
              <a:t>. As </a:t>
            </a:r>
            <a:r>
              <a:rPr lang="en-US" sz="900" b="0" dirty="0" err="1"/>
              <a:t>etapas</a:t>
            </a:r>
            <a:r>
              <a:rPr lang="en-US" sz="900" b="0" dirty="0"/>
              <a:t> </a:t>
            </a:r>
            <a:r>
              <a:rPr lang="en-US" sz="900" b="0" dirty="0" err="1"/>
              <a:t>em</a:t>
            </a:r>
            <a:r>
              <a:rPr lang="en-US" sz="900" b="0" dirty="0"/>
              <a:t> que o </a:t>
            </a:r>
            <a:r>
              <a:rPr lang="en-US" sz="900" b="0" dirty="0" err="1"/>
              <a:t>cientista</a:t>
            </a:r>
            <a:r>
              <a:rPr lang="en-US" sz="900" b="0" dirty="0"/>
              <a:t> de dados </a:t>
            </a:r>
            <a:r>
              <a:rPr lang="en-US" sz="900" b="0" dirty="0" err="1"/>
              <a:t>geralmente</a:t>
            </a:r>
            <a:r>
              <a:rPr lang="en-US" sz="900" b="0" dirty="0"/>
              <a:t> se </a:t>
            </a:r>
            <a:r>
              <a:rPr lang="en-US" sz="900" b="0" dirty="0" err="1"/>
              <a:t>concentra</a:t>
            </a:r>
            <a:r>
              <a:rPr lang="en-US" sz="900" b="0" dirty="0"/>
              <a:t> </a:t>
            </a:r>
            <a:r>
              <a:rPr lang="en-US" sz="900" b="0" dirty="0" err="1"/>
              <a:t>são</a:t>
            </a:r>
            <a:r>
              <a:rPr lang="en-US" sz="900" b="0" dirty="0"/>
              <a:t> </a:t>
            </a:r>
            <a:r>
              <a:rPr lang="en-US" sz="900" b="0" dirty="0" err="1"/>
              <a:t>na</a:t>
            </a:r>
            <a:r>
              <a:rPr lang="en-US" sz="900" b="0" dirty="0"/>
              <a:t> </a:t>
            </a:r>
            <a:r>
              <a:rPr lang="en-US" sz="900" b="0" dirty="0" err="1"/>
              <a:t>compreensão</a:t>
            </a:r>
            <a:r>
              <a:rPr lang="en-US" sz="900" b="0" dirty="0"/>
              <a:t> e </a:t>
            </a:r>
            <a:r>
              <a:rPr lang="en-US" sz="900" b="0" dirty="0" err="1"/>
              <a:t>modelagem</a:t>
            </a:r>
            <a:r>
              <a:rPr lang="en-US" sz="900" b="0" dirty="0"/>
              <a:t> e </a:t>
            </a:r>
            <a:r>
              <a:rPr lang="en-US" sz="900" b="0" dirty="0" err="1"/>
              <a:t>avaliação</a:t>
            </a:r>
            <a:r>
              <a:rPr lang="en-US" sz="900" b="0" dirty="0"/>
              <a:t> de dados, que </a:t>
            </a:r>
            <a:r>
              <a:rPr lang="en-US" sz="900" b="0" dirty="0" err="1"/>
              <a:t>é</a:t>
            </a:r>
            <a:r>
              <a:rPr lang="en-US" sz="900" b="0" dirty="0"/>
              <a:t> </a:t>
            </a:r>
            <a:r>
              <a:rPr lang="en-US" sz="900" b="0" dirty="0" err="1"/>
              <a:t>onde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</a:t>
            </a:r>
            <a:r>
              <a:rPr lang="en-US" sz="900" b="0" dirty="0" err="1"/>
              <a:t>resultados</a:t>
            </a:r>
            <a:r>
              <a:rPr lang="en-US" sz="900" b="0" dirty="0"/>
              <a:t> </a:t>
            </a:r>
            <a:r>
              <a:rPr lang="en-US" sz="900" b="0" dirty="0" err="1"/>
              <a:t>são</a:t>
            </a:r>
            <a:r>
              <a:rPr lang="en-US" sz="900" b="0" dirty="0"/>
              <a:t> </a:t>
            </a:r>
            <a:r>
              <a:rPr lang="en-US" sz="900" b="0" dirty="0" err="1"/>
              <a:t>produzidos</a:t>
            </a:r>
            <a:r>
              <a:rPr lang="en-US" sz="900" b="0" dirty="0"/>
              <a:t>. </a:t>
            </a:r>
            <a:r>
              <a:rPr lang="en-US" sz="900" b="0" dirty="0" err="1"/>
              <a:t>Depois</a:t>
            </a:r>
            <a:r>
              <a:rPr lang="en-US" sz="900" b="0" dirty="0"/>
              <a:t> </a:t>
            </a:r>
            <a:r>
              <a:rPr lang="en-US" sz="900" b="0" dirty="0" err="1"/>
              <a:t>disso</a:t>
            </a:r>
            <a:r>
              <a:rPr lang="en-US" sz="900" b="0" dirty="0"/>
              <a:t>, o </a:t>
            </a:r>
            <a:r>
              <a:rPr lang="en-US" sz="900" b="0" dirty="0" err="1"/>
              <a:t>desenvolvedor</a:t>
            </a:r>
            <a:r>
              <a:rPr lang="en-US" sz="900" b="0" dirty="0"/>
              <a:t> </a:t>
            </a:r>
            <a:r>
              <a:rPr lang="en-US" sz="900" b="0" dirty="0" err="1"/>
              <a:t>implementa</a:t>
            </a:r>
            <a:r>
              <a:rPr lang="en-US" sz="900" b="0" dirty="0"/>
              <a:t> </a:t>
            </a:r>
            <a:r>
              <a:rPr lang="en-US" sz="900" b="0" dirty="0" err="1"/>
              <a:t>os</a:t>
            </a:r>
            <a:r>
              <a:rPr lang="en-US" sz="900" b="0" dirty="0"/>
              <a:t> </a:t>
            </a:r>
            <a:r>
              <a:rPr lang="en-US" sz="900" b="0" dirty="0" err="1"/>
              <a:t>resultados</a:t>
            </a:r>
            <a:r>
              <a:rPr lang="en-US" sz="900" b="0" dirty="0"/>
              <a:t> para </a:t>
            </a:r>
            <a:r>
              <a:rPr lang="en-US" sz="900" b="0" dirty="0" err="1"/>
              <a:t>testar</a:t>
            </a:r>
            <a:r>
              <a:rPr lang="en-US" sz="900" b="0" dirty="0"/>
              <a:t> o </a:t>
            </a:r>
            <a:r>
              <a:rPr lang="en-US" sz="900" b="0" dirty="0" err="1"/>
              <a:t>desempenho</a:t>
            </a:r>
            <a:r>
              <a:rPr lang="en-US" sz="900" b="0" dirty="0"/>
              <a:t>.</a:t>
            </a:r>
          </a:p>
          <a:p>
            <a:endParaRPr lang="en-US" sz="900" b="0" dirty="0"/>
          </a:p>
          <a:p>
            <a:endParaRPr lang="en-US" sz="900" b="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endParaRPr lang="en-US" sz="900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342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50464">
                <a:defRPr/>
              </a:pPr>
              <a:t>7/1/20 2:55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50464"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5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O </a:t>
            </a:r>
            <a:r>
              <a:rPr lang="en-US" sz="900" dirty="0" err="1"/>
              <a:t>processo</a:t>
            </a:r>
            <a:r>
              <a:rPr lang="en-US" sz="900" dirty="0"/>
              <a:t> de </a:t>
            </a:r>
            <a:r>
              <a:rPr lang="en-US" sz="900" dirty="0" err="1"/>
              <a:t>ciência</a:t>
            </a:r>
            <a:r>
              <a:rPr lang="en-US" sz="900" dirty="0"/>
              <a:t> de dados </a:t>
            </a:r>
            <a:r>
              <a:rPr lang="en-US" sz="900" dirty="0" err="1"/>
              <a:t>geralmente</a:t>
            </a:r>
            <a:r>
              <a:rPr lang="en-US" sz="900" dirty="0"/>
              <a:t> </a:t>
            </a:r>
            <a:r>
              <a:rPr lang="en-US" sz="900" dirty="0" err="1"/>
              <a:t>é</a:t>
            </a:r>
            <a:r>
              <a:rPr lang="en-US" sz="900" dirty="0"/>
              <a:t> </a:t>
            </a:r>
            <a:r>
              <a:rPr lang="en-US" sz="900" dirty="0" err="1"/>
              <a:t>executado</a:t>
            </a:r>
            <a:r>
              <a:rPr lang="en-US" sz="900" dirty="0"/>
              <a:t> por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equipe</a:t>
            </a:r>
            <a:r>
              <a:rPr lang="en-US" sz="900" dirty="0"/>
              <a:t> de </a:t>
            </a:r>
            <a:r>
              <a:rPr lang="en-US" sz="900" dirty="0" err="1"/>
              <a:t>pessoas</a:t>
            </a:r>
            <a:r>
              <a:rPr lang="en-US" sz="900" dirty="0"/>
              <a:t> com </a:t>
            </a:r>
            <a:r>
              <a:rPr lang="en-US" sz="900" dirty="0" err="1"/>
              <a:t>funções</a:t>
            </a:r>
            <a:r>
              <a:rPr lang="en-US" sz="900" dirty="0"/>
              <a:t> </a:t>
            </a:r>
            <a:r>
              <a:rPr lang="en-US" sz="900" dirty="0" err="1"/>
              <a:t>diferentes</a:t>
            </a:r>
            <a:r>
              <a:rPr lang="en-US" sz="900" dirty="0"/>
              <a:t>:</a:t>
            </a:r>
          </a:p>
          <a:p>
            <a:endParaRPr lang="en-US" sz="900" dirty="0"/>
          </a:p>
          <a:p>
            <a:r>
              <a:rPr lang="en-US" sz="900" dirty="0" err="1"/>
              <a:t>Analista</a:t>
            </a:r>
            <a:r>
              <a:rPr lang="en-US" sz="900" dirty="0"/>
              <a:t> de </a:t>
            </a:r>
            <a:r>
              <a:rPr lang="en-US" sz="900" dirty="0" err="1"/>
              <a:t>negócios</a:t>
            </a:r>
            <a:r>
              <a:rPr lang="en-US" sz="900" dirty="0"/>
              <a:t> </a:t>
            </a:r>
            <a:r>
              <a:rPr lang="en-US" sz="900" dirty="0" err="1"/>
              <a:t>ou</a:t>
            </a:r>
            <a:r>
              <a:rPr lang="en-US" sz="900" dirty="0"/>
              <a:t> </a:t>
            </a:r>
            <a:r>
              <a:rPr lang="en-US" sz="900" dirty="0" err="1"/>
              <a:t>especialista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domínio</a:t>
            </a:r>
            <a:endParaRPr lang="en-US" sz="900" dirty="0"/>
          </a:p>
          <a:p>
            <a:r>
              <a:rPr lang="en-US" sz="900" dirty="0"/>
              <a:t>O </a:t>
            </a:r>
            <a:r>
              <a:rPr lang="en-US" sz="900" dirty="0" err="1"/>
              <a:t>analista</a:t>
            </a:r>
            <a:r>
              <a:rPr lang="en-US" sz="900" dirty="0"/>
              <a:t> de </a:t>
            </a:r>
            <a:r>
              <a:rPr lang="en-US" sz="900" dirty="0" err="1"/>
              <a:t>negócios</a:t>
            </a:r>
            <a:r>
              <a:rPr lang="en-US" sz="900" dirty="0"/>
              <a:t> </a:t>
            </a:r>
            <a:r>
              <a:rPr lang="en-US" sz="900" dirty="0" err="1"/>
              <a:t>ou</a:t>
            </a:r>
            <a:r>
              <a:rPr lang="en-US" sz="900" dirty="0"/>
              <a:t> o </a:t>
            </a:r>
            <a:r>
              <a:rPr lang="en-US" sz="900" dirty="0" err="1"/>
              <a:t>especialista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domínio</a:t>
            </a:r>
            <a:r>
              <a:rPr lang="en-US" sz="900" dirty="0"/>
              <a:t> </a:t>
            </a:r>
            <a:r>
              <a:rPr lang="en-US" sz="900" dirty="0" err="1"/>
              <a:t>fornece</a:t>
            </a:r>
            <a:r>
              <a:rPr lang="en-US" sz="900" dirty="0"/>
              <a:t> o </a:t>
            </a:r>
            <a:r>
              <a:rPr lang="en-US" sz="900" dirty="0" err="1"/>
              <a:t>entendimento</a:t>
            </a:r>
            <a:r>
              <a:rPr lang="en-US" sz="900" dirty="0"/>
              <a:t> profundo dos </a:t>
            </a:r>
            <a:r>
              <a:rPr lang="en-US" sz="900" dirty="0" err="1"/>
              <a:t>negócios</a:t>
            </a:r>
            <a:r>
              <a:rPr lang="en-US" sz="900" dirty="0"/>
              <a:t> para </a:t>
            </a:r>
            <a:r>
              <a:rPr lang="en-US" sz="900" dirty="0" err="1"/>
              <a:t>orientar</a:t>
            </a:r>
            <a:r>
              <a:rPr lang="en-US" sz="900" dirty="0"/>
              <a:t> com </a:t>
            </a:r>
            <a:r>
              <a:rPr lang="en-US" sz="900" dirty="0" err="1"/>
              <a:t>precisão</a:t>
            </a:r>
            <a:r>
              <a:rPr lang="en-US" sz="900" dirty="0"/>
              <a:t> o </a:t>
            </a:r>
            <a:r>
              <a:rPr lang="en-US" sz="900" dirty="0" err="1"/>
              <a:t>projeto</a:t>
            </a:r>
            <a:r>
              <a:rPr lang="en-US" sz="900" dirty="0"/>
              <a:t>. </a:t>
            </a:r>
            <a:r>
              <a:rPr lang="en-US" sz="900" dirty="0" err="1"/>
              <a:t>Eles</a:t>
            </a:r>
            <a:r>
              <a:rPr lang="en-US" sz="900" dirty="0"/>
              <a:t> </a:t>
            </a:r>
            <a:r>
              <a:rPr lang="en-US" sz="900" dirty="0" err="1"/>
              <a:t>entendem</a:t>
            </a:r>
            <a:r>
              <a:rPr lang="en-US" sz="900" dirty="0"/>
              <a:t> a </a:t>
            </a:r>
            <a:r>
              <a:rPr lang="en-US" sz="900" dirty="0" err="1"/>
              <a:t>área</a:t>
            </a:r>
            <a:r>
              <a:rPr lang="en-US" sz="900" dirty="0"/>
              <a:t> </a:t>
            </a:r>
            <a:r>
              <a:rPr lang="en-US" sz="900" dirty="0" err="1"/>
              <a:t>funcional</a:t>
            </a:r>
            <a:r>
              <a:rPr lang="en-US" sz="900" dirty="0"/>
              <a:t> e </a:t>
            </a:r>
            <a:r>
              <a:rPr lang="en-US" sz="900" dirty="0" err="1"/>
              <a:t>os</a:t>
            </a:r>
            <a:r>
              <a:rPr lang="en-US" sz="900" dirty="0"/>
              <a:t> dados. </a:t>
            </a:r>
            <a:r>
              <a:rPr lang="en-US" sz="900" dirty="0" err="1"/>
              <a:t>Algumas</a:t>
            </a:r>
            <a:r>
              <a:rPr lang="en-US" sz="900" dirty="0"/>
              <a:t> das ferramentas </a:t>
            </a:r>
            <a:r>
              <a:rPr lang="en-US" sz="900" dirty="0" err="1"/>
              <a:t>utilizadas</a:t>
            </a:r>
            <a:r>
              <a:rPr lang="en-US" sz="900" dirty="0"/>
              <a:t> </a:t>
            </a:r>
            <a:r>
              <a:rPr lang="en-US" sz="900" dirty="0" err="1"/>
              <a:t>incluem</a:t>
            </a:r>
            <a:r>
              <a:rPr lang="en-US" sz="900" dirty="0"/>
              <a:t>, entre </a:t>
            </a:r>
            <a:r>
              <a:rPr lang="en-US" sz="900" dirty="0" err="1"/>
              <a:t>outras</a:t>
            </a:r>
            <a:r>
              <a:rPr lang="en-US" sz="900" dirty="0"/>
              <a:t>:</a:t>
            </a:r>
          </a:p>
          <a:p>
            <a:r>
              <a:rPr lang="en-US" sz="900" dirty="0"/>
              <a:t>Microsoft Excel com </a:t>
            </a:r>
            <a:r>
              <a:rPr lang="en-US" sz="900" dirty="0" err="1"/>
              <a:t>funções</a:t>
            </a:r>
            <a:r>
              <a:rPr lang="en-US" sz="900" dirty="0"/>
              <a:t> </a:t>
            </a:r>
            <a:r>
              <a:rPr lang="en-US" sz="900" dirty="0" err="1"/>
              <a:t>estatísticas</a:t>
            </a:r>
            <a:endParaRPr lang="en-US" sz="900" dirty="0"/>
          </a:p>
          <a:p>
            <a:r>
              <a:rPr lang="en-US" sz="900" dirty="0"/>
              <a:t>Ferramentas de consulta </a:t>
            </a:r>
            <a:r>
              <a:rPr lang="en-US" sz="900" dirty="0" err="1"/>
              <a:t>como</a:t>
            </a:r>
            <a:r>
              <a:rPr lang="en-US" sz="900" dirty="0"/>
              <a:t> SQL</a:t>
            </a:r>
          </a:p>
          <a:p>
            <a:r>
              <a:rPr lang="en-US" sz="900" dirty="0"/>
              <a:t>Power BI</a:t>
            </a:r>
          </a:p>
          <a:p>
            <a:endParaRPr lang="en-US" sz="900" dirty="0"/>
          </a:p>
          <a:p>
            <a:r>
              <a:rPr lang="en-US" sz="900" dirty="0" err="1"/>
              <a:t>Engenheiro</a:t>
            </a:r>
            <a:r>
              <a:rPr lang="en-US" sz="900" dirty="0"/>
              <a:t> de Dados</a:t>
            </a:r>
          </a:p>
          <a:p>
            <a:r>
              <a:rPr lang="en-US" sz="900" dirty="0"/>
              <a:t>O </a:t>
            </a:r>
            <a:r>
              <a:rPr lang="en-US" sz="900" dirty="0" err="1"/>
              <a:t>engenheiro</a:t>
            </a:r>
            <a:r>
              <a:rPr lang="en-US" sz="900" dirty="0"/>
              <a:t> de dados </a:t>
            </a:r>
            <a:r>
              <a:rPr lang="en-US" sz="900" dirty="0" err="1"/>
              <a:t>prepara</a:t>
            </a:r>
            <a:r>
              <a:rPr lang="en-US" sz="900" dirty="0"/>
              <a:t> </a:t>
            </a:r>
            <a:r>
              <a:rPr lang="en-US" sz="900" dirty="0" err="1"/>
              <a:t>os</a:t>
            </a:r>
            <a:r>
              <a:rPr lang="en-US" sz="900" dirty="0"/>
              <a:t> dados para </a:t>
            </a:r>
            <a:r>
              <a:rPr lang="en-US" sz="900" dirty="0" err="1"/>
              <a:t>serem</a:t>
            </a:r>
            <a:r>
              <a:rPr lang="en-US" sz="900" dirty="0"/>
              <a:t> </a:t>
            </a:r>
            <a:r>
              <a:rPr lang="en-US" sz="900" dirty="0" err="1"/>
              <a:t>usados</a:t>
            </a:r>
            <a:r>
              <a:rPr lang="en-US" sz="900" dirty="0"/>
              <a:t> ​​</a:t>
            </a:r>
            <a:r>
              <a:rPr lang="en-US" sz="900" dirty="0" err="1"/>
              <a:t>pelo</a:t>
            </a:r>
            <a:r>
              <a:rPr lang="en-US" sz="900" dirty="0"/>
              <a:t> </a:t>
            </a:r>
            <a:r>
              <a:rPr lang="en-US" sz="900" dirty="0" err="1"/>
              <a:t>cientista</a:t>
            </a:r>
            <a:r>
              <a:rPr lang="en-US" sz="900" dirty="0"/>
              <a:t> de dados no </a:t>
            </a:r>
            <a:r>
              <a:rPr lang="en-US" sz="900" dirty="0" err="1"/>
              <a:t>treinamento</a:t>
            </a:r>
            <a:r>
              <a:rPr lang="en-US" sz="900" dirty="0"/>
              <a:t> do </a:t>
            </a:r>
            <a:r>
              <a:rPr lang="en-US" sz="900" dirty="0" err="1"/>
              <a:t>modelo</a:t>
            </a:r>
            <a:r>
              <a:rPr lang="en-US" sz="900" dirty="0"/>
              <a:t>. </a:t>
            </a:r>
            <a:r>
              <a:rPr lang="en-US" sz="900" dirty="0" err="1"/>
              <a:t>Esta</a:t>
            </a:r>
            <a:r>
              <a:rPr lang="en-US" sz="900" dirty="0"/>
              <a:t> </a:t>
            </a:r>
            <a:r>
              <a:rPr lang="en-US" sz="900" dirty="0" err="1"/>
              <a:t>etapa</a:t>
            </a:r>
            <a:r>
              <a:rPr lang="en-US" sz="900" dirty="0"/>
              <a:t>, </a:t>
            </a:r>
            <a:r>
              <a:rPr lang="en-US" sz="900" dirty="0" err="1"/>
              <a:t>conhecida</a:t>
            </a:r>
            <a:r>
              <a:rPr lang="en-US" sz="900" dirty="0"/>
              <a:t> </a:t>
            </a:r>
            <a:r>
              <a:rPr lang="en-US" sz="900" dirty="0" err="1"/>
              <a:t>como</a:t>
            </a:r>
            <a:r>
              <a:rPr lang="en-US" sz="900" dirty="0"/>
              <a:t> data wrangling, </a:t>
            </a:r>
            <a:r>
              <a:rPr lang="en-US" sz="900" dirty="0" err="1"/>
              <a:t>limpa</a:t>
            </a:r>
            <a:r>
              <a:rPr lang="en-US" sz="900" dirty="0"/>
              <a:t> e </a:t>
            </a:r>
            <a:r>
              <a:rPr lang="en-US" sz="900" dirty="0" err="1"/>
              <a:t>transforma</a:t>
            </a:r>
            <a:r>
              <a:rPr lang="en-US" sz="900" dirty="0"/>
              <a:t> </a:t>
            </a:r>
            <a:r>
              <a:rPr lang="en-US" sz="900" dirty="0" err="1"/>
              <a:t>os</a:t>
            </a:r>
            <a:r>
              <a:rPr lang="en-US" sz="900" dirty="0"/>
              <a:t> dados.</a:t>
            </a:r>
          </a:p>
          <a:p>
            <a:r>
              <a:rPr lang="en-US" sz="900" dirty="0"/>
              <a:t>As ferramentas </a:t>
            </a:r>
            <a:r>
              <a:rPr lang="en-US" sz="900" dirty="0" err="1"/>
              <a:t>comuns</a:t>
            </a:r>
            <a:r>
              <a:rPr lang="en-US" sz="900" dirty="0"/>
              <a:t> que o </a:t>
            </a:r>
            <a:r>
              <a:rPr lang="en-US" sz="900" dirty="0" err="1"/>
              <a:t>engenheiro</a:t>
            </a:r>
            <a:r>
              <a:rPr lang="en-US" sz="900" dirty="0"/>
              <a:t> de dados </a:t>
            </a:r>
            <a:r>
              <a:rPr lang="en-US" sz="900" dirty="0" err="1"/>
              <a:t>usará</a:t>
            </a:r>
            <a:r>
              <a:rPr lang="en-US" sz="900" dirty="0"/>
              <a:t> </a:t>
            </a:r>
            <a:r>
              <a:rPr lang="en-US" sz="900" dirty="0" err="1"/>
              <a:t>incluem</a:t>
            </a:r>
            <a:r>
              <a:rPr lang="en-US" sz="900" dirty="0"/>
              <a:t>, entre </a:t>
            </a:r>
            <a:r>
              <a:rPr lang="en-US" sz="900" dirty="0" err="1"/>
              <a:t>outras</a:t>
            </a:r>
            <a:r>
              <a:rPr lang="en-US" sz="900" dirty="0"/>
              <a:t>:</a:t>
            </a:r>
          </a:p>
          <a:p>
            <a:r>
              <a:rPr lang="en-US" sz="900" dirty="0"/>
              <a:t>SQL Server e SQL Data Warehouse</a:t>
            </a:r>
          </a:p>
          <a:p>
            <a:r>
              <a:rPr lang="en-US" sz="900" dirty="0"/>
              <a:t>Ferramentas de </a:t>
            </a:r>
            <a:r>
              <a:rPr lang="en-US" sz="900" dirty="0" err="1"/>
              <a:t>extração</a:t>
            </a:r>
            <a:r>
              <a:rPr lang="en-US" sz="900" dirty="0"/>
              <a:t>, </a:t>
            </a:r>
            <a:r>
              <a:rPr lang="en-US" sz="900" dirty="0" err="1"/>
              <a:t>transformação</a:t>
            </a:r>
            <a:r>
              <a:rPr lang="en-US" sz="900" dirty="0"/>
              <a:t> e </a:t>
            </a:r>
            <a:r>
              <a:rPr lang="en-US" sz="900" dirty="0" err="1"/>
              <a:t>carregamento</a:t>
            </a:r>
            <a:r>
              <a:rPr lang="en-US" sz="900" dirty="0"/>
              <a:t> (ETL)</a:t>
            </a:r>
          </a:p>
          <a:p>
            <a:r>
              <a:rPr lang="en-US" sz="900" dirty="0"/>
              <a:t>Azure Data Lake</a:t>
            </a:r>
          </a:p>
          <a:p>
            <a:r>
              <a:rPr lang="en-US" sz="900" dirty="0"/>
              <a:t>Hub IoT do Azure e Stream Analytics</a:t>
            </a:r>
          </a:p>
          <a:p>
            <a:r>
              <a:rPr lang="en-US" sz="900" dirty="0"/>
              <a:t>Databricks do Azure </a:t>
            </a:r>
            <a:r>
              <a:rPr lang="en-US" sz="900" dirty="0" err="1"/>
              <a:t>ou</a:t>
            </a:r>
            <a:r>
              <a:rPr lang="en-US" sz="900" dirty="0"/>
              <a:t> HDInsight </a:t>
            </a:r>
            <a:r>
              <a:rPr lang="en-US" sz="900" dirty="0" err="1"/>
              <a:t>usando</a:t>
            </a:r>
            <a:r>
              <a:rPr lang="en-US" sz="900" dirty="0"/>
              <a:t> Hadoop </a:t>
            </a:r>
            <a:r>
              <a:rPr lang="en-US" sz="900" dirty="0" err="1"/>
              <a:t>ou</a:t>
            </a:r>
            <a:r>
              <a:rPr lang="en-US" sz="900" dirty="0"/>
              <a:t> Spark</a:t>
            </a:r>
          </a:p>
          <a:p>
            <a:r>
              <a:rPr lang="en-US" sz="900" dirty="0"/>
              <a:t>Python</a:t>
            </a:r>
          </a:p>
          <a:p>
            <a:r>
              <a:rPr lang="en-US" sz="900" dirty="0"/>
              <a:t>R</a:t>
            </a:r>
          </a:p>
          <a:p>
            <a:endParaRPr lang="en-US" sz="900" dirty="0"/>
          </a:p>
          <a:p>
            <a:r>
              <a:rPr lang="en-US" sz="900" dirty="0" err="1"/>
              <a:t>Desenvolvedor</a:t>
            </a:r>
            <a:endParaRPr lang="en-US" sz="900" dirty="0"/>
          </a:p>
          <a:p>
            <a:r>
              <a:rPr lang="en-US" sz="900" dirty="0"/>
              <a:t>O </a:t>
            </a:r>
            <a:r>
              <a:rPr lang="en-US" sz="900" dirty="0" err="1"/>
              <a:t>desenvolvedor</a:t>
            </a:r>
            <a:r>
              <a:rPr lang="en-US" sz="900" dirty="0"/>
              <a:t> </a:t>
            </a:r>
            <a:r>
              <a:rPr lang="en-US" sz="900" dirty="0" err="1"/>
              <a:t>é</a:t>
            </a:r>
            <a:r>
              <a:rPr lang="en-US" sz="900" dirty="0"/>
              <a:t> </a:t>
            </a:r>
            <a:r>
              <a:rPr lang="en-US" sz="900" dirty="0" err="1"/>
              <a:t>responsável</a:t>
            </a:r>
            <a:r>
              <a:rPr lang="en-US" sz="900" dirty="0"/>
              <a:t> pela </a:t>
            </a:r>
            <a:r>
              <a:rPr lang="en-US" sz="900" dirty="0" err="1"/>
              <a:t>implantação</a:t>
            </a:r>
            <a:r>
              <a:rPr lang="en-US" sz="900" dirty="0"/>
              <a:t> do </a:t>
            </a:r>
            <a:r>
              <a:rPr lang="en-US" sz="900" dirty="0" err="1"/>
              <a:t>modelo</a:t>
            </a:r>
            <a:r>
              <a:rPr lang="en-US" sz="900" dirty="0"/>
              <a:t> e </a:t>
            </a:r>
            <a:r>
              <a:rPr lang="en-US" sz="900" dirty="0" err="1"/>
              <a:t>pelo</a:t>
            </a:r>
            <a:r>
              <a:rPr lang="en-US" sz="900" dirty="0"/>
              <a:t> </a:t>
            </a:r>
            <a:r>
              <a:rPr lang="en-US" sz="900" dirty="0" err="1"/>
              <a:t>potencial</a:t>
            </a:r>
            <a:r>
              <a:rPr lang="en-US" sz="900" dirty="0"/>
              <a:t> </a:t>
            </a:r>
            <a:r>
              <a:rPr lang="en-US" sz="900" dirty="0" err="1"/>
              <a:t>desenvolvimento</a:t>
            </a:r>
            <a:r>
              <a:rPr lang="en-US" sz="900" dirty="0"/>
              <a:t> do </a:t>
            </a:r>
            <a:r>
              <a:rPr lang="en-US" sz="900" dirty="0" err="1"/>
              <a:t>aplicativo</a:t>
            </a:r>
            <a:r>
              <a:rPr lang="en-US" sz="900" dirty="0"/>
              <a:t> que </a:t>
            </a:r>
            <a:r>
              <a:rPr lang="en-US" sz="900" dirty="0" err="1"/>
              <a:t>usará</a:t>
            </a:r>
            <a:r>
              <a:rPr lang="en-US" sz="900" dirty="0"/>
              <a:t> o </a:t>
            </a:r>
            <a:r>
              <a:rPr lang="en-US" sz="900" dirty="0" err="1"/>
              <a:t>modelo</a:t>
            </a:r>
            <a:r>
              <a:rPr lang="en-US" sz="900" dirty="0"/>
              <a:t> para </a:t>
            </a:r>
            <a:r>
              <a:rPr lang="en-US" sz="900" dirty="0" err="1"/>
              <a:t>pontuar</a:t>
            </a:r>
            <a:r>
              <a:rPr lang="en-US" sz="900" dirty="0"/>
              <a:t> </a:t>
            </a:r>
            <a:r>
              <a:rPr lang="en-US" sz="900" dirty="0" err="1"/>
              <a:t>novos</a:t>
            </a:r>
            <a:r>
              <a:rPr lang="en-US" sz="900" dirty="0"/>
              <a:t> dados. </a:t>
            </a:r>
            <a:r>
              <a:rPr lang="en-US" sz="900" dirty="0" err="1"/>
              <a:t>Isso</a:t>
            </a:r>
            <a:r>
              <a:rPr lang="en-US" sz="900" dirty="0"/>
              <a:t> </a:t>
            </a:r>
            <a:r>
              <a:rPr lang="en-US" sz="900" dirty="0" err="1"/>
              <a:t>significa</a:t>
            </a:r>
            <a:r>
              <a:rPr lang="en-US" sz="900" dirty="0"/>
              <a:t> que </a:t>
            </a:r>
            <a:r>
              <a:rPr lang="en-US" sz="900" dirty="0" err="1"/>
              <a:t>eles</a:t>
            </a:r>
            <a:r>
              <a:rPr lang="en-US" sz="900" dirty="0"/>
              <a:t> </a:t>
            </a:r>
            <a:r>
              <a:rPr lang="en-US" sz="900" dirty="0" err="1"/>
              <a:t>constroem</a:t>
            </a:r>
            <a:r>
              <a:rPr lang="en-US" sz="900" dirty="0"/>
              <a:t> a </a:t>
            </a:r>
            <a:r>
              <a:rPr lang="en-US" sz="900" dirty="0" err="1"/>
              <a:t>plataforma</a:t>
            </a:r>
            <a:r>
              <a:rPr lang="en-US" sz="900" dirty="0"/>
              <a:t> </a:t>
            </a:r>
            <a:r>
              <a:rPr lang="en-US" sz="900" dirty="0" err="1"/>
              <a:t>ou</a:t>
            </a:r>
            <a:r>
              <a:rPr lang="en-US" sz="900" dirty="0"/>
              <a:t> o </a:t>
            </a:r>
            <a:r>
              <a:rPr lang="en-US" sz="900" dirty="0" err="1"/>
              <a:t>método</a:t>
            </a:r>
            <a:r>
              <a:rPr lang="en-US" sz="900" dirty="0"/>
              <a:t> para o </a:t>
            </a:r>
            <a:r>
              <a:rPr lang="en-US" sz="900" dirty="0" err="1"/>
              <a:t>consumo</a:t>
            </a:r>
            <a:r>
              <a:rPr lang="en-US" sz="900" dirty="0"/>
              <a:t> e a </a:t>
            </a:r>
            <a:r>
              <a:rPr lang="en-US" sz="900" dirty="0" err="1"/>
              <a:t>integração</a:t>
            </a:r>
            <a:r>
              <a:rPr lang="en-US" sz="900" dirty="0"/>
              <a:t> do </a:t>
            </a:r>
            <a:r>
              <a:rPr lang="en-US" sz="900" dirty="0" err="1"/>
              <a:t>modelo</a:t>
            </a:r>
            <a:r>
              <a:rPr lang="en-US" sz="900" dirty="0"/>
              <a:t> </a:t>
            </a:r>
            <a:r>
              <a:rPr lang="en-US" sz="900" dirty="0" err="1"/>
              <a:t>nos</a:t>
            </a:r>
            <a:r>
              <a:rPr lang="en-US" sz="900" dirty="0"/>
              <a:t> </a:t>
            </a:r>
            <a:r>
              <a:rPr lang="en-US" sz="900" dirty="0" err="1"/>
              <a:t>negócios</a:t>
            </a:r>
            <a:r>
              <a:rPr lang="en-US" sz="900" dirty="0"/>
              <a:t> e, </a:t>
            </a:r>
            <a:r>
              <a:rPr lang="en-US" sz="900" dirty="0" err="1"/>
              <a:t>possivelmente</a:t>
            </a:r>
            <a:r>
              <a:rPr lang="en-US" sz="900" dirty="0"/>
              <a:t>, ambos.</a:t>
            </a:r>
          </a:p>
          <a:p>
            <a:r>
              <a:rPr lang="en-US" sz="900" dirty="0"/>
              <a:t>As ferramentas </a:t>
            </a:r>
            <a:r>
              <a:rPr lang="en-US" sz="900" dirty="0" err="1"/>
              <a:t>comuns</a:t>
            </a:r>
            <a:r>
              <a:rPr lang="en-US" sz="900" dirty="0"/>
              <a:t> que o </a:t>
            </a:r>
            <a:r>
              <a:rPr lang="en-US" sz="900" dirty="0" err="1"/>
              <a:t>desenvolvedor</a:t>
            </a:r>
            <a:r>
              <a:rPr lang="en-US" sz="900" dirty="0"/>
              <a:t> </a:t>
            </a:r>
            <a:r>
              <a:rPr lang="en-US" sz="900" dirty="0" err="1"/>
              <a:t>usará</a:t>
            </a:r>
            <a:r>
              <a:rPr lang="en-US" sz="900" dirty="0"/>
              <a:t> </a:t>
            </a:r>
            <a:r>
              <a:rPr lang="en-US" sz="900" dirty="0" err="1"/>
              <a:t>incluem</a:t>
            </a:r>
            <a:r>
              <a:rPr lang="en-US" sz="900" dirty="0"/>
              <a:t>, entre </a:t>
            </a:r>
            <a:r>
              <a:rPr lang="en-US" sz="900" dirty="0" err="1"/>
              <a:t>outras</a:t>
            </a:r>
            <a:r>
              <a:rPr lang="en-US" sz="900" dirty="0"/>
              <a:t>:</a:t>
            </a:r>
          </a:p>
          <a:p>
            <a:r>
              <a:rPr lang="en-US" sz="900" dirty="0"/>
              <a:t>Python</a:t>
            </a:r>
          </a:p>
          <a:p>
            <a:r>
              <a:rPr lang="en-US" sz="900" dirty="0"/>
              <a:t>C#, Java </a:t>
            </a:r>
            <a:r>
              <a:rPr lang="en-US" sz="900" dirty="0" err="1"/>
              <a:t>ou</a:t>
            </a:r>
            <a:r>
              <a:rPr lang="en-US" sz="900" dirty="0"/>
              <a:t> JavaScript</a:t>
            </a:r>
          </a:p>
          <a:p>
            <a:r>
              <a:rPr lang="en-US" sz="900" dirty="0" err="1"/>
              <a:t>desenvolvimento</a:t>
            </a:r>
            <a:r>
              <a:rPr lang="en-US" sz="900" dirty="0"/>
              <a:t> web</a:t>
            </a:r>
          </a:p>
          <a:p>
            <a:r>
              <a:rPr lang="en-US" sz="900" dirty="0" err="1"/>
              <a:t>Controle</a:t>
            </a:r>
            <a:r>
              <a:rPr lang="en-US" sz="900" dirty="0"/>
              <a:t> de </a:t>
            </a:r>
            <a:r>
              <a:rPr lang="en-US" sz="900" dirty="0" err="1"/>
              <a:t>versão</a:t>
            </a:r>
            <a:r>
              <a:rPr lang="en-US" sz="900" dirty="0"/>
              <a:t> (Git, </a:t>
            </a:r>
            <a:r>
              <a:rPr lang="en-US" sz="900" dirty="0" err="1"/>
              <a:t>Svn</a:t>
            </a:r>
            <a:r>
              <a:rPr lang="en-US" sz="900" dirty="0"/>
              <a:t>)</a:t>
            </a:r>
          </a:p>
          <a:p>
            <a:endParaRPr lang="en-US" sz="900" dirty="0"/>
          </a:p>
          <a:p>
            <a:r>
              <a:rPr lang="en-US" sz="900" dirty="0" err="1"/>
              <a:t>Cientista</a:t>
            </a:r>
            <a:r>
              <a:rPr lang="en-US" sz="900" dirty="0"/>
              <a:t> de dados</a:t>
            </a:r>
          </a:p>
          <a:p>
            <a:r>
              <a:rPr lang="en-US" sz="900" dirty="0"/>
              <a:t>O </a:t>
            </a:r>
            <a:r>
              <a:rPr lang="en-US" sz="900" dirty="0" err="1"/>
              <a:t>cientista</a:t>
            </a:r>
            <a:r>
              <a:rPr lang="en-US" sz="900" dirty="0"/>
              <a:t> de dados </a:t>
            </a:r>
            <a:r>
              <a:rPr lang="en-US" sz="900" dirty="0" err="1"/>
              <a:t>é</a:t>
            </a:r>
            <a:r>
              <a:rPr lang="en-US" sz="900" dirty="0"/>
              <a:t> </a:t>
            </a:r>
            <a:r>
              <a:rPr lang="en-US" sz="900" dirty="0" err="1"/>
              <a:t>responsável</a:t>
            </a:r>
            <a:r>
              <a:rPr lang="en-US" sz="900" dirty="0"/>
              <a:t> por </a:t>
            </a:r>
            <a:r>
              <a:rPr lang="en-US" sz="900" dirty="0" err="1"/>
              <a:t>entender</a:t>
            </a:r>
            <a:r>
              <a:rPr lang="en-US" sz="900" dirty="0"/>
              <a:t> </a:t>
            </a:r>
            <a:r>
              <a:rPr lang="en-US" sz="900" dirty="0" err="1"/>
              <a:t>os</a:t>
            </a:r>
            <a:r>
              <a:rPr lang="en-US" sz="900" dirty="0"/>
              <a:t> dados, </a:t>
            </a:r>
            <a:r>
              <a:rPr lang="en-US" sz="900" dirty="0" err="1"/>
              <a:t>treinar</a:t>
            </a:r>
            <a:r>
              <a:rPr lang="en-US" sz="900" dirty="0"/>
              <a:t> e </a:t>
            </a:r>
            <a:r>
              <a:rPr lang="en-US" sz="900" dirty="0" err="1"/>
              <a:t>testar</a:t>
            </a:r>
            <a:r>
              <a:rPr lang="en-US" sz="900" dirty="0"/>
              <a:t> o </a:t>
            </a:r>
            <a:r>
              <a:rPr lang="en-US" sz="900" dirty="0" err="1"/>
              <a:t>modelo</a:t>
            </a:r>
            <a:r>
              <a:rPr lang="en-US" sz="900" dirty="0"/>
              <a:t>. </a:t>
            </a:r>
            <a:r>
              <a:rPr lang="en-US" sz="900" dirty="0" err="1"/>
              <a:t>Eles</a:t>
            </a:r>
            <a:r>
              <a:rPr lang="en-US" sz="900" dirty="0"/>
              <a:t> </a:t>
            </a:r>
            <a:r>
              <a:rPr lang="en-US" sz="900" dirty="0" err="1"/>
              <a:t>provavelmente</a:t>
            </a:r>
            <a:r>
              <a:rPr lang="en-US" sz="900" dirty="0"/>
              <a:t> </a:t>
            </a:r>
            <a:r>
              <a:rPr lang="en-US" sz="900" dirty="0" err="1"/>
              <a:t>estarão</a:t>
            </a:r>
            <a:r>
              <a:rPr lang="en-US" sz="900" dirty="0"/>
              <a:t> </a:t>
            </a:r>
            <a:r>
              <a:rPr lang="en-US" sz="900" dirty="0" err="1"/>
              <a:t>envolvidos</a:t>
            </a:r>
            <a:r>
              <a:rPr lang="en-US" sz="900" dirty="0"/>
              <a:t> com </a:t>
            </a:r>
            <a:r>
              <a:rPr lang="en-US" sz="900" dirty="0" err="1"/>
              <a:t>os</a:t>
            </a:r>
            <a:r>
              <a:rPr lang="en-US" sz="900" dirty="0"/>
              <a:t> outros </a:t>
            </a:r>
            <a:r>
              <a:rPr lang="en-US" sz="900" dirty="0" err="1"/>
              <a:t>papéis</a:t>
            </a:r>
            <a:r>
              <a:rPr lang="en-US" sz="900" dirty="0"/>
              <a:t>, pois </a:t>
            </a:r>
            <a:r>
              <a:rPr lang="en-US" sz="900" dirty="0" err="1"/>
              <a:t>estão</a:t>
            </a:r>
            <a:r>
              <a:rPr lang="en-US" sz="900" dirty="0"/>
              <a:t> no </a:t>
            </a:r>
            <a:r>
              <a:rPr lang="en-US" sz="900" dirty="0" err="1"/>
              <a:t>centro</a:t>
            </a:r>
            <a:r>
              <a:rPr lang="en-US" sz="900" dirty="0"/>
              <a:t> do </a:t>
            </a:r>
            <a:r>
              <a:rPr lang="en-US" sz="900" dirty="0" err="1"/>
              <a:t>processo</a:t>
            </a:r>
            <a:r>
              <a:rPr lang="en-US" sz="900" dirty="0"/>
              <a:t>.</a:t>
            </a:r>
          </a:p>
          <a:p>
            <a:r>
              <a:rPr lang="en-US" sz="900" dirty="0"/>
              <a:t>As ferramentas </a:t>
            </a:r>
            <a:r>
              <a:rPr lang="en-US" sz="900" dirty="0" err="1"/>
              <a:t>comuns</a:t>
            </a:r>
            <a:r>
              <a:rPr lang="en-US" sz="900" dirty="0"/>
              <a:t> que o </a:t>
            </a:r>
            <a:r>
              <a:rPr lang="en-US" sz="900" dirty="0" err="1"/>
              <a:t>cientista</a:t>
            </a:r>
            <a:r>
              <a:rPr lang="en-US" sz="900" dirty="0"/>
              <a:t> de dados </a:t>
            </a:r>
            <a:r>
              <a:rPr lang="en-US" sz="900" dirty="0" err="1"/>
              <a:t>usará</a:t>
            </a:r>
            <a:r>
              <a:rPr lang="en-US" sz="900" dirty="0"/>
              <a:t> </a:t>
            </a:r>
            <a:r>
              <a:rPr lang="en-US" sz="900" dirty="0" err="1"/>
              <a:t>incluem</a:t>
            </a:r>
            <a:r>
              <a:rPr lang="en-US" sz="900" dirty="0"/>
              <a:t>, entre </a:t>
            </a:r>
            <a:r>
              <a:rPr lang="en-US" sz="900" dirty="0" err="1"/>
              <a:t>outras</a:t>
            </a:r>
            <a:r>
              <a:rPr lang="en-US" sz="900" dirty="0"/>
              <a:t>:</a:t>
            </a:r>
          </a:p>
          <a:p>
            <a:r>
              <a:rPr lang="en-US" sz="900" dirty="0"/>
              <a:t>Python e </a:t>
            </a:r>
            <a:r>
              <a:rPr lang="en-US" sz="900" dirty="0" err="1"/>
              <a:t>pacotes</a:t>
            </a:r>
            <a:r>
              <a:rPr lang="en-US" sz="900" dirty="0"/>
              <a:t> </a:t>
            </a:r>
            <a:r>
              <a:rPr lang="en-US" sz="900" dirty="0" err="1"/>
              <a:t>relacionados</a:t>
            </a:r>
            <a:endParaRPr lang="en-US" sz="900" dirty="0"/>
          </a:p>
          <a:p>
            <a:r>
              <a:rPr lang="en-US" sz="900" dirty="0"/>
              <a:t>R e </a:t>
            </a:r>
            <a:r>
              <a:rPr lang="en-US" sz="900" dirty="0" err="1"/>
              <a:t>pacotes</a:t>
            </a:r>
            <a:r>
              <a:rPr lang="en-US" sz="900" dirty="0"/>
              <a:t> </a:t>
            </a:r>
            <a:r>
              <a:rPr lang="en-US" sz="900" dirty="0" err="1"/>
              <a:t>relacionados</a:t>
            </a:r>
            <a:br>
              <a:rPr lang="en-US" sz="900" dirty="0"/>
            </a:br>
            <a:r>
              <a:rPr lang="en-US" sz="900" dirty="0"/>
              <a:t>Azure Machine Learning Services</a:t>
            </a:r>
          </a:p>
          <a:p>
            <a:endParaRPr lang="en-US" sz="900" dirty="0"/>
          </a:p>
          <a:p>
            <a:r>
              <a:rPr lang="en-US" sz="900" dirty="0" err="1"/>
              <a:t>Arquiteto</a:t>
            </a:r>
            <a:r>
              <a:rPr lang="en-US" sz="900" dirty="0"/>
              <a:t> de Dados</a:t>
            </a:r>
          </a:p>
          <a:p>
            <a:r>
              <a:rPr lang="en-US" sz="900" dirty="0" err="1"/>
              <a:t>Profissional</a:t>
            </a:r>
            <a:r>
              <a:rPr lang="en-US" sz="900" dirty="0"/>
              <a:t> </a:t>
            </a:r>
            <a:r>
              <a:rPr lang="en-US" sz="900" dirty="0" err="1"/>
              <a:t>responsável</a:t>
            </a:r>
            <a:r>
              <a:rPr lang="en-US" sz="900" dirty="0"/>
              <a:t> pela </a:t>
            </a:r>
            <a:r>
              <a:rPr lang="en-US" sz="900" dirty="0" err="1"/>
              <a:t>arquitetura</a:t>
            </a:r>
            <a:r>
              <a:rPr lang="en-US" sz="900" dirty="0"/>
              <a:t> de dados, que </a:t>
            </a:r>
            <a:r>
              <a:rPr lang="en-US" sz="900" dirty="0" err="1"/>
              <a:t>é</a:t>
            </a:r>
            <a:r>
              <a:rPr lang="en-US" sz="900" dirty="0"/>
              <a:t> a </a:t>
            </a:r>
            <a:r>
              <a:rPr lang="en-US" sz="900" dirty="0" err="1"/>
              <a:t>área</a:t>
            </a:r>
            <a:r>
              <a:rPr lang="en-US" sz="900" dirty="0"/>
              <a:t> </a:t>
            </a:r>
            <a:r>
              <a:rPr lang="en-US" sz="900" dirty="0" err="1"/>
              <a:t>relacionada</a:t>
            </a:r>
            <a:r>
              <a:rPr lang="en-US" sz="900" dirty="0"/>
              <a:t> </a:t>
            </a:r>
            <a:r>
              <a:rPr lang="en-US" sz="900" dirty="0" err="1"/>
              <a:t>ao</a:t>
            </a:r>
            <a:r>
              <a:rPr lang="en-US" sz="900" dirty="0"/>
              <a:t> </a:t>
            </a:r>
            <a:r>
              <a:rPr lang="en-US" sz="900" dirty="0" err="1"/>
              <a:t>planejamento</a:t>
            </a:r>
            <a:r>
              <a:rPr lang="en-US" sz="900" dirty="0"/>
              <a:t>, </a:t>
            </a:r>
            <a:r>
              <a:rPr lang="en-US" sz="900" dirty="0" err="1"/>
              <a:t>criação</a:t>
            </a:r>
            <a:r>
              <a:rPr lang="en-US" sz="900" dirty="0"/>
              <a:t>, deployment e </a:t>
            </a:r>
            <a:r>
              <a:rPr lang="en-US" sz="900" dirty="0" err="1"/>
              <a:t>gerência</a:t>
            </a:r>
            <a:r>
              <a:rPr lang="en-US" sz="900" dirty="0"/>
              <a:t> dos dados de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organização</a:t>
            </a:r>
            <a:r>
              <a:rPr lang="en-US" sz="900" dirty="0"/>
              <a:t>.</a:t>
            </a:r>
          </a:p>
          <a:p>
            <a:endParaRPr lang="en-US" sz="900" dirty="0"/>
          </a:p>
          <a:p>
            <a:endParaRPr lang="en-US" sz="900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342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50464">
                <a:defRPr/>
              </a:pPr>
              <a:t>7/1/20 2:55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50464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9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464">
              <a:spcAft>
                <a:spcPts val="346"/>
              </a:spcAft>
              <a:defRPr/>
            </a:pPr>
            <a:r>
              <a:rPr lang="en-US" baseline="0" dirty="0"/>
              <a:t>Se </a:t>
            </a:r>
            <a:r>
              <a:rPr lang="en-US" baseline="0" dirty="0" err="1"/>
              <a:t>você</a:t>
            </a:r>
            <a:r>
              <a:rPr lang="en-US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um </a:t>
            </a:r>
            <a:r>
              <a:rPr lang="en-US" baseline="0" dirty="0" err="1"/>
              <a:t>iniciante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um </a:t>
            </a:r>
            <a:r>
              <a:rPr lang="en-US" baseline="0" dirty="0" err="1"/>
              <a:t>profissional</a:t>
            </a:r>
            <a:r>
              <a:rPr lang="en-US" baseline="0" dirty="0"/>
              <a:t> da </a:t>
            </a:r>
            <a:r>
              <a:rPr lang="en-US" baseline="0" dirty="0" err="1"/>
              <a:t>área</a:t>
            </a:r>
            <a:r>
              <a:rPr lang="en-US" baseline="0" dirty="0"/>
              <a:t> de </a:t>
            </a:r>
            <a:r>
              <a:rPr lang="en-US" baseline="0" dirty="0" err="1"/>
              <a:t>tecnologia</a:t>
            </a:r>
            <a:r>
              <a:rPr lang="en-US" baseline="0" dirty="0"/>
              <a:t> e </a:t>
            </a:r>
            <a:r>
              <a:rPr lang="en-US" baseline="0" dirty="0" err="1"/>
              <a:t>quer</a:t>
            </a:r>
            <a:r>
              <a:rPr lang="en-US" baseline="0" dirty="0"/>
              <a:t> se </a:t>
            </a:r>
            <a:r>
              <a:rPr lang="en-US" baseline="0" dirty="0" err="1"/>
              <a:t>aprimorar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ciência</a:t>
            </a:r>
            <a:r>
              <a:rPr lang="en-US" baseline="0" dirty="0"/>
              <a:t> de dados, </a:t>
            </a:r>
            <a:r>
              <a:rPr lang="en-US" baseline="0" dirty="0" err="1"/>
              <a:t>não</a:t>
            </a:r>
            <a:r>
              <a:rPr lang="en-US" baseline="0" dirty="0"/>
              <a:t> </a:t>
            </a:r>
            <a:r>
              <a:rPr lang="en-US" baseline="0" dirty="0" err="1"/>
              <a:t>há</a:t>
            </a:r>
            <a:r>
              <a:rPr lang="en-US" baseline="0" dirty="0"/>
              <a:t> </a:t>
            </a:r>
            <a:r>
              <a:rPr lang="en-US" baseline="0" dirty="0" err="1"/>
              <a:t>momento</a:t>
            </a:r>
            <a:r>
              <a:rPr lang="en-US" baseline="0" dirty="0"/>
              <a:t> </a:t>
            </a:r>
            <a:r>
              <a:rPr lang="en-US" baseline="0" dirty="0" err="1"/>
              <a:t>melhor</a:t>
            </a:r>
            <a:r>
              <a:rPr lang="en-US" baseline="0" dirty="0"/>
              <a:t> do que agora. Um </a:t>
            </a:r>
            <a:r>
              <a:rPr lang="en-US" baseline="0" dirty="0" err="1"/>
              <a:t>cientista</a:t>
            </a:r>
            <a:r>
              <a:rPr lang="en-US" baseline="0" dirty="0"/>
              <a:t> de dados continua </a:t>
            </a:r>
            <a:r>
              <a:rPr lang="en-US" baseline="0" dirty="0" err="1"/>
              <a:t>sendo</a:t>
            </a:r>
            <a:r>
              <a:rPr lang="en-US" baseline="0" dirty="0"/>
              <a:t> o cargo </a:t>
            </a:r>
            <a:r>
              <a:rPr lang="en-US" baseline="0" dirty="0" err="1"/>
              <a:t>número</a:t>
            </a:r>
            <a:r>
              <a:rPr lang="en-US" baseline="0" dirty="0"/>
              <a:t> 1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promissor</a:t>
            </a:r>
            <a:r>
              <a:rPr lang="en-US" baseline="0" dirty="0"/>
              <a:t>, de </a:t>
            </a:r>
            <a:r>
              <a:rPr lang="en-US" baseline="0" dirty="0" err="1"/>
              <a:t>acordo</a:t>
            </a:r>
            <a:r>
              <a:rPr lang="en-US" baseline="0" dirty="0"/>
              <a:t> com o </a:t>
            </a:r>
            <a:r>
              <a:rPr lang="en-US" baseline="0" dirty="0" err="1"/>
              <a:t>LinkedIN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2018 e 2019.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3829E9FC-B671-424D-AD31-3E8C5FC948F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6944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err="1"/>
              <a:t>Os</a:t>
            </a:r>
            <a:r>
              <a:rPr lang="en-US" sz="900" dirty="0"/>
              <a:t> notebooks Azure </a:t>
            </a:r>
            <a:r>
              <a:rPr lang="en-US" sz="900" dirty="0" err="1"/>
              <a:t>são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plataforma</a:t>
            </a:r>
            <a:r>
              <a:rPr lang="en-US" sz="900" dirty="0"/>
              <a:t> </a:t>
            </a:r>
            <a:r>
              <a:rPr lang="en-US" sz="900" dirty="0" err="1"/>
              <a:t>baseada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nuvem</a:t>
            </a:r>
            <a:r>
              <a:rPr lang="en-US" sz="900" dirty="0"/>
              <a:t> para </a:t>
            </a:r>
            <a:r>
              <a:rPr lang="en-US" sz="900" dirty="0" err="1"/>
              <a:t>criar</a:t>
            </a:r>
            <a:r>
              <a:rPr lang="en-US" sz="900" dirty="0"/>
              <a:t> e </a:t>
            </a:r>
            <a:r>
              <a:rPr lang="en-US" sz="900" dirty="0" err="1"/>
              <a:t>executar</a:t>
            </a:r>
            <a:r>
              <a:rPr lang="en-US" sz="900" dirty="0"/>
              <a:t> notebooks </a:t>
            </a:r>
            <a:r>
              <a:rPr lang="en-US" sz="900" dirty="0" err="1"/>
              <a:t>Jupyter</a:t>
            </a:r>
            <a:r>
              <a:rPr lang="en-US" sz="900" dirty="0"/>
              <a:t>. O </a:t>
            </a:r>
            <a:r>
              <a:rPr lang="en-US" sz="900" dirty="0" err="1"/>
              <a:t>Jupyter</a:t>
            </a:r>
            <a:r>
              <a:rPr lang="en-US" sz="900" dirty="0"/>
              <a:t> </a:t>
            </a:r>
            <a:r>
              <a:rPr lang="en-US" sz="900" dirty="0" err="1"/>
              <a:t>é</a:t>
            </a:r>
            <a:r>
              <a:rPr lang="en-US" sz="900" dirty="0"/>
              <a:t> um </a:t>
            </a:r>
            <a:r>
              <a:rPr lang="en-US" sz="900" dirty="0" err="1"/>
              <a:t>ambiente</a:t>
            </a:r>
            <a:r>
              <a:rPr lang="en-US" sz="900" dirty="0"/>
              <a:t> </a:t>
            </a:r>
            <a:r>
              <a:rPr lang="en-US" sz="900" dirty="0" err="1"/>
              <a:t>baseado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IPython</a:t>
            </a:r>
            <a:r>
              <a:rPr lang="en-US" sz="900" dirty="0"/>
              <a:t> que </a:t>
            </a:r>
            <a:r>
              <a:rPr lang="en-US" sz="900" dirty="0" err="1"/>
              <a:t>facilita</a:t>
            </a:r>
            <a:r>
              <a:rPr lang="en-US" sz="900" dirty="0"/>
              <a:t> a </a:t>
            </a:r>
            <a:r>
              <a:rPr lang="en-US" sz="900" dirty="0" err="1"/>
              <a:t>programação</a:t>
            </a:r>
            <a:r>
              <a:rPr lang="en-US" sz="900" dirty="0"/>
              <a:t> </a:t>
            </a:r>
            <a:r>
              <a:rPr lang="en-US" sz="900" dirty="0" err="1"/>
              <a:t>interativa</a:t>
            </a:r>
            <a:r>
              <a:rPr lang="en-US" sz="900" dirty="0"/>
              <a:t> e a </a:t>
            </a:r>
            <a:r>
              <a:rPr lang="en-US" sz="900" dirty="0" err="1"/>
              <a:t>análise</a:t>
            </a:r>
            <a:r>
              <a:rPr lang="en-US" sz="900" dirty="0"/>
              <a:t> de dados </a:t>
            </a:r>
            <a:r>
              <a:rPr lang="en-US" sz="900" dirty="0" err="1"/>
              <a:t>usando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variedade</a:t>
            </a:r>
            <a:r>
              <a:rPr lang="en-US" sz="900" dirty="0"/>
              <a:t> de </a:t>
            </a:r>
            <a:r>
              <a:rPr lang="en-US" sz="900" dirty="0" err="1"/>
              <a:t>linguagens</a:t>
            </a:r>
            <a:r>
              <a:rPr lang="en-US" sz="900" dirty="0"/>
              <a:t> de </a:t>
            </a:r>
            <a:r>
              <a:rPr lang="en-US" sz="900" dirty="0" err="1"/>
              <a:t>programação</a:t>
            </a:r>
            <a:r>
              <a:rPr lang="en-US" sz="900" dirty="0"/>
              <a:t>, </a:t>
            </a:r>
            <a:r>
              <a:rPr lang="en-US" sz="900" dirty="0" err="1"/>
              <a:t>incluindo</a:t>
            </a:r>
            <a:r>
              <a:rPr lang="en-US" sz="900" dirty="0"/>
              <a:t> Python. </a:t>
            </a:r>
            <a:r>
              <a:rPr lang="en-US" sz="900" dirty="0" err="1"/>
              <a:t>Os</a:t>
            </a:r>
            <a:r>
              <a:rPr lang="en-US" sz="900" dirty="0"/>
              <a:t> notebooks </a:t>
            </a:r>
            <a:r>
              <a:rPr lang="en-US" sz="900" dirty="0" err="1"/>
              <a:t>Jupyter</a:t>
            </a:r>
            <a:r>
              <a:rPr lang="en-US" sz="900" dirty="0"/>
              <a:t> </a:t>
            </a:r>
            <a:r>
              <a:rPr lang="en-US" sz="900" dirty="0" err="1"/>
              <a:t>desfrutam</a:t>
            </a:r>
            <a:r>
              <a:rPr lang="en-US" sz="900" dirty="0"/>
              <a:t> de </a:t>
            </a:r>
            <a:r>
              <a:rPr lang="en-US" sz="900" dirty="0" err="1"/>
              <a:t>amplo</a:t>
            </a:r>
            <a:r>
              <a:rPr lang="en-US" sz="900" dirty="0"/>
              <a:t> </a:t>
            </a:r>
            <a:r>
              <a:rPr lang="en-US" sz="900" dirty="0" err="1"/>
              <a:t>uso</a:t>
            </a:r>
            <a:r>
              <a:rPr lang="en-US" sz="900" dirty="0"/>
              <a:t> </a:t>
            </a:r>
            <a:r>
              <a:rPr lang="en-US" sz="900" dirty="0" err="1"/>
              <a:t>na</a:t>
            </a:r>
            <a:r>
              <a:rPr lang="en-US" sz="900" dirty="0"/>
              <a:t> </a:t>
            </a:r>
            <a:r>
              <a:rPr lang="en-US" sz="900" dirty="0" err="1"/>
              <a:t>pesquisa</a:t>
            </a:r>
            <a:r>
              <a:rPr lang="en-US" sz="900" dirty="0"/>
              <a:t> e </a:t>
            </a:r>
            <a:r>
              <a:rPr lang="en-US" sz="900" dirty="0" err="1"/>
              <a:t>na</a:t>
            </a:r>
            <a:r>
              <a:rPr lang="en-US" sz="900" dirty="0"/>
              <a:t> academia para </a:t>
            </a:r>
            <a:r>
              <a:rPr lang="en-US" sz="900" dirty="0" err="1"/>
              <a:t>modelagem</a:t>
            </a:r>
            <a:r>
              <a:rPr lang="en-US" sz="900" dirty="0"/>
              <a:t> </a:t>
            </a:r>
            <a:r>
              <a:rPr lang="en-US" sz="900" dirty="0" err="1"/>
              <a:t>matemática</a:t>
            </a:r>
            <a:r>
              <a:rPr lang="en-US" sz="900" dirty="0"/>
              <a:t>, </a:t>
            </a:r>
            <a:r>
              <a:rPr lang="en-US" sz="900" dirty="0" err="1"/>
              <a:t>aprendizado</a:t>
            </a:r>
            <a:r>
              <a:rPr lang="en-US" sz="900" dirty="0"/>
              <a:t> de </a:t>
            </a:r>
            <a:r>
              <a:rPr lang="en-US" sz="900" dirty="0" err="1"/>
              <a:t>máquina</a:t>
            </a:r>
            <a:r>
              <a:rPr lang="en-US" sz="900" dirty="0"/>
              <a:t>, </a:t>
            </a:r>
            <a:r>
              <a:rPr lang="en-US" sz="900" dirty="0" err="1"/>
              <a:t>análise</a:t>
            </a:r>
            <a:r>
              <a:rPr lang="en-US" sz="900" dirty="0"/>
              <a:t> </a:t>
            </a:r>
            <a:r>
              <a:rPr lang="en-US" sz="900" dirty="0" err="1"/>
              <a:t>estatística</a:t>
            </a:r>
            <a:r>
              <a:rPr lang="en-US" sz="900" dirty="0"/>
              <a:t> e para </a:t>
            </a:r>
            <a:r>
              <a:rPr lang="en-US" sz="900" dirty="0" err="1"/>
              <a:t>ensinar</a:t>
            </a:r>
            <a:r>
              <a:rPr lang="en-US" sz="900" dirty="0"/>
              <a:t> e </a:t>
            </a:r>
            <a:r>
              <a:rPr lang="en-US" sz="900" dirty="0" err="1"/>
              <a:t>aprender</a:t>
            </a:r>
            <a:r>
              <a:rPr lang="en-US" sz="900" dirty="0"/>
              <a:t> a </a:t>
            </a:r>
            <a:r>
              <a:rPr lang="en-US" sz="900" dirty="0" err="1"/>
              <a:t>codificar</a:t>
            </a:r>
            <a:r>
              <a:rPr lang="en-US" sz="900" dirty="0"/>
              <a:t>.</a:t>
            </a:r>
          </a:p>
          <a:p>
            <a:endParaRPr lang="en-US" sz="900" dirty="0"/>
          </a:p>
          <a:p>
            <a:r>
              <a:rPr lang="en-US" sz="900" dirty="0"/>
              <a:t>O Azure notebooks </a:t>
            </a:r>
            <a:r>
              <a:rPr lang="en-US" sz="900" dirty="0" err="1"/>
              <a:t>fornece</a:t>
            </a:r>
            <a:r>
              <a:rPr lang="en-US" sz="900" dirty="0"/>
              <a:t> o </a:t>
            </a:r>
            <a:r>
              <a:rPr lang="en-US" sz="900" dirty="0" err="1"/>
              <a:t>Jupyter</a:t>
            </a:r>
            <a:r>
              <a:rPr lang="en-US" sz="900" dirty="0"/>
              <a:t> </a:t>
            </a:r>
            <a:r>
              <a:rPr lang="en-US" sz="900" dirty="0" err="1"/>
              <a:t>como</a:t>
            </a:r>
            <a:r>
              <a:rPr lang="en-US" sz="900" dirty="0"/>
              <a:t> um </a:t>
            </a:r>
            <a:r>
              <a:rPr lang="en-US" sz="900" dirty="0" err="1"/>
              <a:t>serviço</a:t>
            </a:r>
            <a:r>
              <a:rPr lang="en-US" sz="900" dirty="0"/>
              <a:t> </a:t>
            </a:r>
            <a:r>
              <a:rPr lang="en-US" sz="900" dirty="0" err="1"/>
              <a:t>gratuitamente</a:t>
            </a:r>
            <a:r>
              <a:rPr lang="en-US" sz="900" dirty="0"/>
              <a:t>. </a:t>
            </a:r>
            <a:r>
              <a:rPr lang="en-US" sz="900" dirty="0" err="1"/>
              <a:t>É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maneira</a:t>
            </a:r>
            <a:r>
              <a:rPr lang="en-US" sz="900" dirty="0"/>
              <a:t> </a:t>
            </a:r>
            <a:r>
              <a:rPr lang="en-US" sz="900" dirty="0" err="1"/>
              <a:t>conveniente</a:t>
            </a:r>
            <a:r>
              <a:rPr lang="en-US" sz="900" dirty="0"/>
              <a:t> de </a:t>
            </a:r>
            <a:r>
              <a:rPr lang="en-US" sz="900" dirty="0" err="1"/>
              <a:t>criar</a:t>
            </a:r>
            <a:r>
              <a:rPr lang="en-US" sz="900" dirty="0"/>
              <a:t> notebooks e </a:t>
            </a:r>
            <a:r>
              <a:rPr lang="en-US" sz="900" dirty="0" err="1"/>
              <a:t>compartilhá</a:t>
            </a:r>
            <a:r>
              <a:rPr lang="en-US" sz="900" dirty="0"/>
              <a:t>-los com </a:t>
            </a:r>
            <a:r>
              <a:rPr lang="en-US" sz="900" dirty="0" err="1"/>
              <a:t>outras</a:t>
            </a:r>
            <a:r>
              <a:rPr lang="en-US" sz="900" dirty="0"/>
              <a:t> </a:t>
            </a:r>
            <a:r>
              <a:rPr lang="en-US" sz="900" dirty="0" err="1"/>
              <a:t>pessoas</a:t>
            </a:r>
            <a:r>
              <a:rPr lang="en-US" sz="900" dirty="0"/>
              <a:t> </a:t>
            </a:r>
            <a:r>
              <a:rPr lang="en-US" sz="900" dirty="0" err="1"/>
              <a:t>sem</a:t>
            </a:r>
            <a:r>
              <a:rPr lang="en-US" sz="900" dirty="0"/>
              <a:t> </a:t>
            </a:r>
            <a:r>
              <a:rPr lang="en-US" sz="900" dirty="0" err="1"/>
              <a:t>precisar</a:t>
            </a:r>
            <a:r>
              <a:rPr lang="en-US" sz="900" dirty="0"/>
              <a:t> </a:t>
            </a:r>
            <a:r>
              <a:rPr lang="en-US" sz="900" dirty="0" err="1"/>
              <a:t>instalar</a:t>
            </a:r>
            <a:r>
              <a:rPr lang="en-US" sz="900" dirty="0"/>
              <a:t> e </a:t>
            </a:r>
            <a:r>
              <a:rPr lang="en-US" sz="900" dirty="0" err="1"/>
              <a:t>gerenciar</a:t>
            </a:r>
            <a:r>
              <a:rPr lang="en-US" sz="900" dirty="0"/>
              <a:t> um </a:t>
            </a:r>
            <a:r>
              <a:rPr lang="en-US" sz="900" dirty="0" err="1"/>
              <a:t>servidor</a:t>
            </a:r>
            <a:r>
              <a:rPr lang="en-US" sz="900" dirty="0"/>
              <a:t> </a:t>
            </a:r>
            <a:r>
              <a:rPr lang="en-US" sz="900" dirty="0" err="1"/>
              <a:t>Jupyter</a:t>
            </a:r>
            <a:r>
              <a:rPr lang="en-US" sz="900" dirty="0"/>
              <a:t>. E </a:t>
            </a:r>
            <a:r>
              <a:rPr lang="en-US" sz="900" dirty="0" err="1"/>
              <a:t>é</a:t>
            </a:r>
            <a:r>
              <a:rPr lang="en-US" sz="900" dirty="0"/>
              <a:t> </a:t>
            </a:r>
            <a:r>
              <a:rPr lang="en-US" sz="900" dirty="0" err="1"/>
              <a:t>baseado</a:t>
            </a:r>
            <a:r>
              <a:rPr lang="en-US" sz="900" dirty="0"/>
              <a:t> </a:t>
            </a:r>
            <a:r>
              <a:rPr lang="en-US" sz="900" dirty="0" err="1"/>
              <a:t>na</a:t>
            </a:r>
            <a:r>
              <a:rPr lang="en-US" sz="900" dirty="0"/>
              <a:t> Web, </a:t>
            </a:r>
            <a:r>
              <a:rPr lang="en-US" sz="900" dirty="0" err="1"/>
              <a:t>tornando</a:t>
            </a:r>
            <a:r>
              <a:rPr lang="en-US" sz="900" dirty="0"/>
              <a:t>-a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solução</a:t>
            </a:r>
            <a:r>
              <a:rPr lang="en-US" sz="900" dirty="0"/>
              <a:t> ideal para </a:t>
            </a:r>
            <a:r>
              <a:rPr lang="en-US" sz="900" dirty="0" err="1"/>
              <a:t>colaboração</a:t>
            </a:r>
            <a:r>
              <a:rPr lang="en-US" sz="900" dirty="0"/>
              <a:t> online. Neste </a:t>
            </a:r>
            <a:r>
              <a:rPr lang="en-US" sz="900" dirty="0" err="1"/>
              <a:t>laboratório</a:t>
            </a:r>
            <a:r>
              <a:rPr lang="en-US" sz="900" dirty="0"/>
              <a:t>,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criará</a:t>
            </a:r>
            <a:r>
              <a:rPr lang="en-US" sz="900" dirty="0"/>
              <a:t> um notebook Azure e </a:t>
            </a:r>
            <a:r>
              <a:rPr lang="en-US" sz="900" dirty="0" err="1"/>
              <a:t>usará</a:t>
            </a:r>
            <a:r>
              <a:rPr lang="en-US" sz="900" dirty="0"/>
              <a:t> </a:t>
            </a:r>
            <a:r>
              <a:rPr lang="en-US" sz="900" dirty="0" err="1"/>
              <a:t>três</a:t>
            </a:r>
            <a:r>
              <a:rPr lang="en-US" sz="900" dirty="0"/>
              <a:t> </a:t>
            </a:r>
            <a:r>
              <a:rPr lang="en-US" sz="900" dirty="0" err="1"/>
              <a:t>bibliotecas</a:t>
            </a:r>
            <a:r>
              <a:rPr lang="en-US" sz="900" dirty="0"/>
              <a:t> </a:t>
            </a:r>
            <a:r>
              <a:rPr lang="en-US" sz="900" dirty="0" err="1"/>
              <a:t>populares</a:t>
            </a:r>
            <a:r>
              <a:rPr lang="en-US" sz="900" dirty="0"/>
              <a:t> do Python - </a:t>
            </a:r>
            <a:r>
              <a:rPr lang="en-US" sz="900" dirty="0" err="1"/>
              <a:t>scikit</a:t>
            </a:r>
            <a:r>
              <a:rPr lang="en-US" sz="900" dirty="0"/>
              <a:t>-learn, NumPy e Seaborn - para </a:t>
            </a:r>
            <a:r>
              <a:rPr lang="en-US" sz="900" dirty="0" err="1"/>
              <a:t>analisar</a:t>
            </a:r>
            <a:r>
              <a:rPr lang="en-US" sz="900" dirty="0"/>
              <a:t> </a:t>
            </a:r>
            <a:r>
              <a:rPr lang="en-US" sz="900" dirty="0" err="1"/>
              <a:t>seus</a:t>
            </a:r>
            <a:r>
              <a:rPr lang="en-US" sz="900" dirty="0"/>
              <a:t> dados. </a:t>
            </a:r>
            <a:r>
              <a:rPr lang="en-US" sz="900" dirty="0" err="1"/>
              <a:t>Depois</a:t>
            </a:r>
            <a:r>
              <a:rPr lang="en-US" sz="900" dirty="0"/>
              <a:t>,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compartilhará</a:t>
            </a:r>
            <a:r>
              <a:rPr lang="en-US" sz="900" dirty="0"/>
              <a:t> o </a:t>
            </a:r>
            <a:r>
              <a:rPr lang="en-US" sz="900" dirty="0" err="1"/>
              <a:t>caderno</a:t>
            </a:r>
            <a:r>
              <a:rPr lang="en-US" sz="900" dirty="0"/>
              <a:t> para que outros </a:t>
            </a:r>
            <a:r>
              <a:rPr lang="en-US" sz="900" dirty="0" err="1"/>
              <a:t>possam</a:t>
            </a:r>
            <a:r>
              <a:rPr lang="en-US" sz="900" dirty="0"/>
              <a:t> </a:t>
            </a:r>
            <a:r>
              <a:rPr lang="en-US" sz="900" dirty="0" err="1"/>
              <a:t>experimentar</a:t>
            </a:r>
            <a:r>
              <a:rPr lang="en-US" sz="900" dirty="0"/>
              <a:t> </a:t>
            </a:r>
            <a:r>
              <a:rPr lang="en-US" sz="900" dirty="0" err="1"/>
              <a:t>também</a:t>
            </a:r>
            <a:r>
              <a:rPr lang="en-US" sz="900" dirty="0"/>
              <a:t>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7/1/20 2:55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9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629243"/>
            <a:ext cx="8964185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68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6617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2992886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554129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1071059"/>
            <a:ext cx="11655078" cy="974626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14840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339875"/>
            <a:ext cx="8964185" cy="958909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3490168"/>
            <a:ext cx="11569474" cy="572464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Demo description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54093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9460" y="1222838"/>
            <a:ext cx="11544589" cy="3431895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 b="0" i="0">
                <a:latin typeface="Consolas" charset="0"/>
                <a:ea typeface="Consolas" charset="0"/>
                <a:cs typeface="Consolas" charset="0"/>
              </a:defRPr>
            </a:lvl1pPr>
            <a:lvl2pPr marL="509846" indent="-285750">
              <a:spcAft>
                <a:spcPts val="1000"/>
              </a:spcAft>
              <a:buFont typeface="Arial" charset="0"/>
              <a:buChar char="•"/>
              <a:defRPr sz="1600" b="0" i="0">
                <a:latin typeface="Consolas" charset="0"/>
                <a:ea typeface="Consolas" charset="0"/>
                <a:cs typeface="Consolas" charset="0"/>
              </a:defRPr>
            </a:lvl2pPr>
          </a:lstStyle>
          <a:p>
            <a:r>
              <a:rPr lang="en-US"/>
              <a:t>This slide layout uses Consolas</a:t>
            </a:r>
          </a:p>
          <a:p>
            <a:r>
              <a:rPr lang="en-US" b="1"/>
              <a:t>Tips:</a:t>
            </a:r>
          </a:p>
          <a:p>
            <a:r>
              <a:rPr lang="en-US"/>
              <a:t>Copy and paste from Visual Studio, keeping formatting, to include color coding</a:t>
            </a:r>
          </a:p>
          <a:p>
            <a:r>
              <a:rPr lang="en-US"/>
              <a:t>To disable reformatting of quotes - " and '</a:t>
            </a:r>
          </a:p>
          <a:p>
            <a:pPr lvl="1"/>
            <a:r>
              <a:rPr lang="en-US"/>
              <a:t>In PowerPoint, click </a:t>
            </a:r>
            <a:r>
              <a:rPr lang="en-US" b="1"/>
              <a:t>File</a:t>
            </a:r>
            <a:r>
              <a:rPr lang="en-US"/>
              <a:t> &gt; </a:t>
            </a:r>
            <a:r>
              <a:rPr lang="en-US" b="1"/>
              <a:t>Options</a:t>
            </a:r>
          </a:p>
          <a:p>
            <a:pPr lvl="1"/>
            <a:r>
              <a:rPr lang="en-US"/>
              <a:t>Choose </a:t>
            </a:r>
            <a:r>
              <a:rPr lang="en-US" b="1"/>
              <a:t>Proofing</a:t>
            </a:r>
            <a:r>
              <a:rPr lang="en-US"/>
              <a:t> &gt; </a:t>
            </a:r>
            <a:r>
              <a:rPr lang="en-US" b="1"/>
              <a:t>Autocorrect Options</a:t>
            </a:r>
          </a:p>
          <a:p>
            <a:pPr lvl="1"/>
            <a:r>
              <a:rPr lang="en-US"/>
              <a:t>Remove the check from </a:t>
            </a:r>
            <a:r>
              <a:rPr lang="en-US" b="1"/>
              <a:t>"Straight quotes" with "Smart quotes"</a:t>
            </a:r>
          </a:p>
          <a:p>
            <a:r>
              <a:rPr lang="en-US"/>
              <a:t>Consider using </a:t>
            </a:r>
            <a:r>
              <a:rPr lang="en-US" b="1"/>
              <a:t>Code Presenter Pro</a:t>
            </a:r>
            <a:r>
              <a:rPr lang="en-US"/>
              <a:t> from the Office Store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93887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5" name="Chart 4"/>
          <p:cNvGraphicFramePr/>
          <p:nvPr userDrawn="1"/>
        </p:nvGraphicFramePr>
        <p:xfrm>
          <a:off x="306209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 userDrawn="1"/>
        </p:nvGraphicFramePr>
        <p:xfrm>
          <a:off x="3252488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 userDrawn="1"/>
        </p:nvGraphicFramePr>
        <p:xfrm>
          <a:off x="9074552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 userDrawn="1"/>
        </p:nvGraphicFramePr>
        <p:xfrm>
          <a:off x="6169307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9699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4281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48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97645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4562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01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14531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366074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03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236597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04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96546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4071266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4072824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aphicFrame>
        <p:nvGraphicFramePr>
          <p:cNvPr id="6" name="Chart 5"/>
          <p:cNvGraphicFramePr/>
          <p:nvPr userDrawn="1"/>
        </p:nvGraphicFramePr>
        <p:xfrm>
          <a:off x="4566856" y="729205"/>
          <a:ext cx="7349763" cy="48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83048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30422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15125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99828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30422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15125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9828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2" name="Rectangle 2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713496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457200" y="1351677"/>
          <a:ext cx="11335870" cy="426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193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35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3739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724"/>
          <a:stretch/>
        </p:blipFill>
        <p:spPr>
          <a:xfrm flipH="1">
            <a:off x="4058653" y="0"/>
            <a:ext cx="8133347" cy="6854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0" y="0"/>
            <a:ext cx="11790947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629243"/>
            <a:ext cx="6644844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390029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120" r="40091"/>
          <a:stretch/>
        </p:blipFill>
        <p:spPr>
          <a:xfrm>
            <a:off x="972672" y="1869141"/>
            <a:ext cx="2563906" cy="256390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t="24138" r="34165" b="10462"/>
          <a:stretch/>
        </p:blipFill>
        <p:spPr>
          <a:xfrm>
            <a:off x="4782672" y="1860178"/>
            <a:ext cx="2613210" cy="261321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6764" r="24985"/>
          <a:stretch/>
        </p:blipFill>
        <p:spPr>
          <a:xfrm>
            <a:off x="8583707" y="1855694"/>
            <a:ext cx="2608730" cy="2608730"/>
          </a:xfrm>
          <a:prstGeom prst="ellipse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93483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11707" r="-5393" b="3946"/>
          <a:stretch/>
        </p:blipFill>
        <p:spPr>
          <a:xfrm flipH="1"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/>
          <a:stretch/>
        </p:blipFill>
        <p:spPr>
          <a:xfrm>
            <a:off x="0" y="0"/>
            <a:ext cx="11662611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7928277" cy="724246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093198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1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48AFF-4620-42A3-91CA-A5BC3FC100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242E3-2A8F-44A5-94CB-20DE97C362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</p:spTree>
    <p:extLst>
      <p:ext uri="{BB962C8B-B14F-4D97-AF65-F5344CB8AC3E}">
        <p14:creationId xmlns:p14="http://schemas.microsoft.com/office/powerpoint/2010/main" val="1308856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83635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20130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565635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57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078D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1709058"/>
          </a:xfrm>
        </p:spPr>
        <p:txBody>
          <a:bodyPr>
            <a:spAutoFit/>
          </a:bodyPr>
          <a:lstStyle>
            <a:lvl1pPr marL="0" indent="0">
              <a:spcBef>
                <a:spcPts val="588"/>
              </a:spcBef>
              <a:buNone/>
              <a:defRPr sz="2745" spc="-29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FontTx/>
              <a:buNone/>
              <a:defRPr sz="1961"/>
            </a:lvl2pPr>
            <a:lvl3pPr marL="224097" indent="0">
              <a:spcBef>
                <a:spcPts val="588"/>
              </a:spcBef>
              <a:buNone/>
              <a:defRPr/>
            </a:lvl3pPr>
            <a:lvl4pPr marL="448193" indent="0">
              <a:spcBef>
                <a:spcPts val="588"/>
              </a:spcBef>
              <a:buNone/>
              <a:defRPr/>
            </a:lvl4pPr>
            <a:lvl5pPr marL="672290" indent="0">
              <a:spcBef>
                <a:spcPts val="588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719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11655078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37283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DC11-FF4F-40B8-8A2A-E6DAD9ECA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188D3-6D70-4DFD-A584-E5F3A1A38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2511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57200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57200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7200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7200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188720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188720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188720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188720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188720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90916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6090916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6090916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6090916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9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6090916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6822436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6822436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6822436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6822436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6822436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0662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25508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320416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18859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98381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5"/>
            <a:ext cx="5493355" cy="946926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7683" y="2926751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8" name="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84086" y="2993139"/>
            <a:ext cx="502920" cy="32040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7683" y="3841150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7683" y="4742103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2" name="binary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4522" y="3896381"/>
            <a:ext cx="365760" cy="31583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_3">
            <a:extLst>
              <a:ext uri="{FF2B5EF4-FFF2-40B4-BE49-F238E27FC236}">
                <a16:creationId xmlns:a16="http://schemas.microsoft.com/office/drawing/2014/main" id="{9156286E-D693-4AE0-90E2-A212223D33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4787220"/>
            <a:ext cx="509767" cy="36576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1" name="Rectangle 20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0117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62900" y="1233801"/>
            <a:ext cx="11236042" cy="4938399"/>
            <a:chOff x="462899" y="1206907"/>
            <a:chExt cx="11370513" cy="4939901"/>
          </a:xfrm>
        </p:grpSpPr>
        <p:sp>
          <p:nvSpPr>
            <p:cNvPr id="15" name="Hexagon 14"/>
            <p:cNvSpPr/>
            <p:nvPr userDrawn="1"/>
          </p:nvSpPr>
          <p:spPr bwMode="auto">
            <a:xfrm>
              <a:off x="462899" y="2215436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Hexagon 15"/>
            <p:cNvSpPr/>
            <p:nvPr userDrawn="1"/>
          </p:nvSpPr>
          <p:spPr bwMode="auto">
            <a:xfrm>
              <a:off x="2298790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 userDrawn="1"/>
          </p:nvSpPr>
          <p:spPr bwMode="auto">
            <a:xfrm>
              <a:off x="411427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 userDrawn="1"/>
          </p:nvSpPr>
          <p:spPr bwMode="auto">
            <a:xfrm>
              <a:off x="593672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 userDrawn="1"/>
          </p:nvSpPr>
          <p:spPr bwMode="auto">
            <a:xfrm>
              <a:off x="775916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 userDrawn="1"/>
          </p:nvSpPr>
          <p:spPr bwMode="auto">
            <a:xfrm>
              <a:off x="958161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/>
            <p:nvPr userDrawn="1"/>
          </p:nvSpPr>
          <p:spPr bwMode="auto">
            <a:xfrm>
              <a:off x="2291699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Hexagon 29"/>
            <p:cNvSpPr/>
            <p:nvPr userDrawn="1"/>
          </p:nvSpPr>
          <p:spPr bwMode="auto">
            <a:xfrm>
              <a:off x="41070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/>
            <p:nvPr userDrawn="1"/>
          </p:nvSpPr>
          <p:spPr bwMode="auto">
            <a:xfrm>
              <a:off x="5935852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/>
            <p:nvPr userDrawn="1"/>
          </p:nvSpPr>
          <p:spPr bwMode="auto">
            <a:xfrm>
              <a:off x="77646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8" name="Rectangle 27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07813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01565"/>
            <a:ext cx="5557834" cy="135494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765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1372" b="0"/>
            </a:lvl2pPr>
            <a:lvl3pPr marL="441968" indent="0">
              <a:buFont typeface="Wingdings" panose="05000000000000000000" pitchFamily="2" charset="2"/>
              <a:buNone/>
              <a:tabLst/>
              <a:defRPr sz="1372" b="0"/>
            </a:lvl3pPr>
            <a:lvl4pPr marL="639608" indent="0">
              <a:buFont typeface="Wingdings" panose="05000000000000000000" pitchFamily="2" charset="2"/>
              <a:buNone/>
              <a:defRPr sz="1372" b="0"/>
            </a:lvl4pPr>
            <a:lvl5pPr marL="837250" indent="0">
              <a:buFont typeface="Wingdings" panose="05000000000000000000" pitchFamily="2" charset="2"/>
              <a:buNone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68263" y="1101565"/>
            <a:ext cx="5557834" cy="178949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17216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6" r:id="rId1"/>
    <p:sldLayoutId id="2147484807" r:id="rId2"/>
    <p:sldLayoutId id="2147484808" r:id="rId3"/>
    <p:sldLayoutId id="2147484809" r:id="rId4"/>
    <p:sldLayoutId id="2147484810" r:id="rId5"/>
    <p:sldLayoutId id="2147484811" r:id="rId6"/>
    <p:sldLayoutId id="2147484812" r:id="rId7"/>
    <p:sldLayoutId id="2147484813" r:id="rId8"/>
    <p:sldLayoutId id="2147484814" r:id="rId9"/>
    <p:sldLayoutId id="2147484815" r:id="rId10"/>
    <p:sldLayoutId id="2147484816" r:id="rId11"/>
    <p:sldLayoutId id="2147484817" r:id="rId12"/>
    <p:sldLayoutId id="2147484818" r:id="rId13"/>
    <p:sldLayoutId id="2147484819" r:id="rId14"/>
    <p:sldLayoutId id="2147484820" r:id="rId15"/>
    <p:sldLayoutId id="2147484821" r:id="rId16"/>
    <p:sldLayoutId id="2147484822" r:id="rId17"/>
    <p:sldLayoutId id="2147484823" r:id="rId18"/>
    <p:sldLayoutId id="2147484824" r:id="rId19"/>
    <p:sldLayoutId id="2147484825" r:id="rId20"/>
    <p:sldLayoutId id="2147484826" r:id="rId21"/>
    <p:sldLayoutId id="2147484827" r:id="rId22"/>
    <p:sldLayoutId id="2147484577" r:id="rId23"/>
    <p:sldLayoutId id="2147484710" r:id="rId24"/>
    <p:sldLayoutId id="2147484639" r:id="rId25"/>
    <p:sldLayoutId id="2147484751" r:id="rId26"/>
    <p:sldLayoutId id="2147484799" r:id="rId27"/>
    <p:sldLayoutId id="2147484804" r:id="rId28"/>
    <p:sldLayoutId id="2147484830" r:id="rId2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tiled wall&#10;&#10;Description automatically generated">
            <a:extLst>
              <a:ext uri="{FF2B5EF4-FFF2-40B4-BE49-F238E27FC236}">
                <a16:creationId xmlns:a16="http://schemas.microsoft.com/office/drawing/2014/main" id="{B837406D-B195-844B-9971-7B55188D8F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51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blog.linkedin.com/2019/january/10/linkedins-most-promising-jobs-of-2019" TargetMode="Externa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s.azure.com/fabriciomurai/projects/data-science-1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account.microsoft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analyze-climate-data-with-azure-notebooks/1-create-an-azure-noteboo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pt-br/3/tutorial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zvYwxHcgZdo?feature=oembed" TargetMode="Externa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388F913-5C01-1640-A5AC-AB5A082AA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2" t="6783" r="9693" b="40327"/>
          <a:stretch/>
        </p:blipFill>
        <p:spPr>
          <a:xfrm>
            <a:off x="461894" y="2392680"/>
            <a:ext cx="1655064" cy="1737149"/>
          </a:xfrm>
          <a:prstGeom prst="ellipse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 err="1"/>
              <a:t>Palestrante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19E2D7C-6D60-4EBE-832D-53054BBCE0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4126" y="2383776"/>
            <a:ext cx="5988047" cy="2450864"/>
          </a:xfrm>
        </p:spPr>
        <p:txBody>
          <a:bodyPr/>
          <a:lstStyle/>
          <a:p>
            <a:pPr marL="0" indent="0">
              <a:spcAft>
                <a:spcPts val="500"/>
              </a:spcAft>
              <a:buNone/>
            </a:pPr>
            <a:r>
              <a:rPr lang="pt-BR" sz="2600" dirty="0">
                <a:solidFill>
                  <a:srgbClr val="00BCF3"/>
                </a:solidFill>
              </a:rPr>
              <a:t>Fabricio Murai</a:t>
            </a:r>
          </a:p>
          <a:p>
            <a:pPr>
              <a:lnSpc>
                <a:spcPts val="1800"/>
              </a:lnSpc>
              <a:spcAft>
                <a:spcPts val="500"/>
              </a:spcAft>
            </a:pPr>
            <a:r>
              <a:rPr lang="pt-BR" sz="1400" i="1" dirty="0">
                <a:solidFill>
                  <a:schemeClr val="tx1"/>
                </a:solidFill>
                <a:latin typeface="Segoe Pro SemiLight" charset="0"/>
                <a:ea typeface="Segoe Pro SemiLight" charset="0"/>
                <a:cs typeface="Segoe Pro SemiLight" charset="0"/>
              </a:rPr>
              <a:t>PhD, Professor Adjunto - DCC@UFMG</a:t>
            </a:r>
            <a:endParaRPr lang="pt-BR" sz="1400" i="1" dirty="0">
              <a:solidFill>
                <a:schemeClr val="bg2">
                  <a:lumMod val="10000"/>
                </a:schemeClr>
              </a:solidFill>
              <a:latin typeface="Segoe Pro SemiLight" charset="0"/>
              <a:ea typeface="Segoe Pro SemiLight" charset="0"/>
              <a:cs typeface="Segoe Pro SemiLight" charset="0"/>
            </a:endParaRPr>
          </a:p>
          <a:p>
            <a:pPr>
              <a:lnSpc>
                <a:spcPts val="1800"/>
              </a:lnSpc>
            </a:pP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Speaker </a:t>
            </a:r>
            <a:r>
              <a:rPr lang="pt-BR" sz="1400" b="1" dirty="0" err="1">
                <a:solidFill>
                  <a:schemeClr val="bg2">
                    <a:lumMod val="1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Bio</a:t>
            </a: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Segoe Pro Semibold" charset="0"/>
                <a:ea typeface="Segoe Pro Semibold" charset="0"/>
                <a:cs typeface="Segoe Pro Semibold" charset="0"/>
              </a:rPr>
              <a:t>: </a:t>
            </a:r>
            <a:r>
              <a:rPr lang="pt-BR" sz="1400" dirty="0">
                <a:solidFill>
                  <a:schemeClr val="tx1"/>
                </a:solidFill>
              </a:rPr>
              <a:t>concluiu o </a:t>
            </a:r>
            <a:r>
              <a:rPr lang="pt-BR" sz="1400" dirty="0" err="1">
                <a:solidFill>
                  <a:schemeClr val="tx1"/>
                </a:solidFill>
              </a:rPr>
              <a:t>B.Sc</a:t>
            </a:r>
            <a:r>
              <a:rPr lang="pt-BR" sz="1400" dirty="0">
                <a:solidFill>
                  <a:schemeClr val="tx1"/>
                </a:solidFill>
              </a:rPr>
              <a:t>. (</a:t>
            </a:r>
            <a:r>
              <a:rPr lang="pt-BR" sz="1400" i="1" dirty="0">
                <a:solidFill>
                  <a:schemeClr val="tx1"/>
                </a:solidFill>
              </a:rPr>
              <a:t>magna cum </a:t>
            </a:r>
            <a:r>
              <a:rPr lang="pt-BR" sz="1400" i="1" dirty="0" err="1">
                <a:solidFill>
                  <a:schemeClr val="tx1"/>
                </a:solidFill>
              </a:rPr>
              <a:t>laude</a:t>
            </a:r>
            <a:r>
              <a:rPr lang="pt-BR" sz="1400" dirty="0">
                <a:solidFill>
                  <a:schemeClr val="tx1"/>
                </a:solidFill>
              </a:rPr>
              <a:t>) pela UFRJ em 2007 e o Ph.D. pela Universidade de Massachusetts </a:t>
            </a:r>
            <a:r>
              <a:rPr lang="pt-BR" sz="1400" dirty="0" err="1">
                <a:solidFill>
                  <a:schemeClr val="tx1"/>
                </a:solidFill>
              </a:rPr>
              <a:t>Amherst</a:t>
            </a:r>
            <a:r>
              <a:rPr lang="pt-BR" sz="1400" dirty="0">
                <a:solidFill>
                  <a:schemeClr val="tx1"/>
                </a:solidFill>
              </a:rPr>
              <a:t> em 2016, ambos em Ciência da Computação. Em 2017, passou a integrar o corpo docente do DCC/UFMG. Desde então, tem lecionado cursos de fundamentos de álgebra linear para aprendizado de máquina, Aprendizado de Máquina para Redes e </a:t>
            </a:r>
            <a:r>
              <a:rPr lang="pt-BR" sz="1400" dirty="0" err="1">
                <a:solidFill>
                  <a:schemeClr val="tx1"/>
                </a:solidFill>
              </a:rPr>
              <a:t>Deep</a:t>
            </a:r>
            <a:r>
              <a:rPr lang="pt-BR" sz="1400" dirty="0">
                <a:solidFill>
                  <a:schemeClr val="tx1"/>
                </a:solidFill>
              </a:rPr>
              <a:t> Learning. Em 2018, foi convidado para lecionar o curso "Data Science for Networks" na </a:t>
            </a:r>
            <a:r>
              <a:rPr lang="pt-BR" sz="1400" dirty="0" err="1">
                <a:solidFill>
                  <a:schemeClr val="tx1"/>
                </a:solidFill>
              </a:rPr>
              <a:t>Politecnico</a:t>
            </a:r>
            <a:r>
              <a:rPr lang="pt-BR" sz="1400" dirty="0">
                <a:solidFill>
                  <a:schemeClr val="tx1"/>
                </a:solidFill>
              </a:rPr>
              <a:t> </a:t>
            </a:r>
            <a:r>
              <a:rPr lang="pt-BR" sz="1400" dirty="0" err="1">
                <a:solidFill>
                  <a:schemeClr val="tx1"/>
                </a:solidFill>
              </a:rPr>
              <a:t>di</a:t>
            </a:r>
            <a:r>
              <a:rPr lang="pt-BR" sz="1400" dirty="0">
                <a:solidFill>
                  <a:schemeClr val="tx1"/>
                </a:solidFill>
              </a:rPr>
              <a:t> Torino, Itália. </a:t>
            </a:r>
          </a:p>
        </p:txBody>
      </p:sp>
    </p:spTree>
    <p:extLst>
      <p:ext uri="{BB962C8B-B14F-4D97-AF65-F5344CB8AC3E}">
        <p14:creationId xmlns:p14="http://schemas.microsoft.com/office/powerpoint/2010/main" val="23730583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3644B8-1629-9042-BEB7-1308D4AB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61396" cy="68407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599169" y="2784324"/>
            <a:ext cx="3489225" cy="1344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US" sz="2353" spc="-102" dirty="0" err="1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Mediana</a:t>
            </a:r>
            <a:r>
              <a:rPr lang="en-US" sz="2353" spc="-102" dirty="0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sz="2353" spc="-102" dirty="0" err="1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salário</a:t>
            </a:r>
            <a:r>
              <a:rPr lang="en-US" sz="2353" spc="-102" dirty="0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base (USA): </a:t>
            </a:r>
            <a:endParaRPr lang="en-US" sz="2353" dirty="0">
              <a:solidFill>
                <a:srgbClr val="FFB900"/>
              </a:solidFill>
              <a:latin typeface="Segoe UI Light"/>
            </a:endParaRPr>
          </a:p>
          <a:p>
            <a:pPr>
              <a:spcAft>
                <a:spcPts val="588"/>
              </a:spcAft>
            </a:pPr>
            <a:r>
              <a:rPr lang="en-US" sz="5882" dirty="0">
                <a:solidFill>
                  <a:srgbClr val="FFB900"/>
                </a:solidFill>
                <a:latin typeface="Segoe UI Light"/>
              </a:rPr>
              <a:t>$130,000</a:t>
            </a:r>
            <a:endParaRPr lang="en-US" sz="5882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0604" y="2233767"/>
            <a:ext cx="8007650" cy="2390466"/>
          </a:xfrm>
          <a:prstGeom prst="rect">
            <a:avLst/>
          </a:prstGeom>
          <a:solidFill>
            <a:srgbClr val="E2E2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233768"/>
            <a:ext cx="2392681" cy="2390466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2490980" y="2980788"/>
            <a:ext cx="5547274" cy="951286"/>
          </a:xfrm>
          <a:prstGeom prst="rect">
            <a:avLst/>
          </a:prstGeom>
        </p:spPr>
        <p:txBody>
          <a:bodyPr lIns="0" rIns="0" bIns="0" anchor="ctr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2800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Scientist</a:t>
            </a:r>
          </a:p>
          <a:p>
            <a:pPr defTabSz="932563">
              <a:defRPr/>
            </a:pPr>
            <a:r>
              <a:rPr lang="en-US" spc="-100">
                <a:solidFill>
                  <a:srgbClr val="505050"/>
                </a:solidFill>
                <a:latin typeface="Segoe UI Light"/>
              </a:rPr>
              <a:t>#1 in 2018 and 2019</a:t>
            </a:r>
            <a:endParaRPr lang="en-US" spc="-100" baseline="3000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1AB4D-F484-4FAA-B595-AF1716D2CF96}"/>
              </a:ext>
            </a:extLst>
          </p:cNvPr>
          <p:cNvSpPr/>
          <p:nvPr/>
        </p:nvSpPr>
        <p:spPr>
          <a:xfrm>
            <a:off x="3644396" y="6428888"/>
            <a:ext cx="8787716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https://blog.linkedin.com/2019/january/10/linkedins-most-promising-jobs-of-2019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4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699-D2E7-2441-A624-20E71B7A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</a:t>
            </a:r>
            <a:r>
              <a:rPr lang="en-US" dirty="0" err="1"/>
              <a:t>clonando</a:t>
            </a:r>
            <a:r>
              <a:rPr lang="en-US" dirty="0"/>
              <a:t> o Notebook do </a:t>
            </a:r>
            <a:r>
              <a:rPr lang="en-US" dirty="0" err="1"/>
              <a:t>nosso</a:t>
            </a:r>
            <a:r>
              <a:rPr lang="en-US" dirty="0"/>
              <a:t> workshop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A86200-AFF5-4853-AF4F-9A5082BA7A23}"/>
              </a:ext>
            </a:extLst>
          </p:cNvPr>
          <p:cNvSpPr/>
          <p:nvPr/>
        </p:nvSpPr>
        <p:spPr>
          <a:xfrm>
            <a:off x="805779" y="2034724"/>
            <a:ext cx="1080100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932742">
              <a:spcBef>
                <a:spcPts val="588"/>
              </a:spcBef>
              <a:buSzPct val="90000"/>
            </a:pPr>
            <a:r>
              <a:rPr lang="en-US" sz="2800" spc="-29" dirty="0">
                <a:solidFill>
                  <a:srgbClr val="0072C6"/>
                </a:solidFill>
                <a:latin typeface="Segoe UI Semibold"/>
                <a:cs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https://notebooks.azure.com/fabriciomurai/projects/data-science-1</a:t>
            </a:r>
            <a:endParaRPr lang="en-US" sz="2800" spc="-29" dirty="0">
              <a:solidFill>
                <a:srgbClr val="0072C6"/>
              </a:solidFill>
              <a:latin typeface="Segoe UI Semibold"/>
              <a:cs typeface="Segoe UI" panose="020B0502040204020203" pitchFamily="34" charset="0"/>
            </a:endParaRPr>
          </a:p>
          <a:p>
            <a:pPr algn="ctr"/>
            <a:endParaRPr lang="en-US" sz="6000" dirty="0"/>
          </a:p>
          <a:p>
            <a:pPr algn="ctr"/>
            <a:r>
              <a:rPr lang="en-US" sz="3600" dirty="0"/>
              <a:t>Se </a:t>
            </a:r>
            <a:r>
              <a:rPr lang="en-US" sz="3600" dirty="0" err="1"/>
              <a:t>você</a:t>
            </a:r>
            <a:r>
              <a:rPr lang="en-US" sz="3600" dirty="0"/>
              <a:t> </a:t>
            </a:r>
            <a:r>
              <a:rPr lang="en-US" sz="3600" dirty="0" err="1"/>
              <a:t>ainda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tem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 err="1"/>
              <a:t>conta</a:t>
            </a:r>
            <a:r>
              <a:rPr lang="en-US" sz="3600" dirty="0"/>
              <a:t> da Microsoft, </a:t>
            </a:r>
            <a:r>
              <a:rPr lang="en-US" sz="3600" dirty="0" err="1"/>
              <a:t>comece</a:t>
            </a:r>
            <a:r>
              <a:rPr lang="en-US" sz="3600" dirty="0"/>
              <a:t> </a:t>
            </a:r>
            <a:r>
              <a:rPr lang="en-US" sz="3600" dirty="0" err="1"/>
              <a:t>aqui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>
                <a:hlinkClick r:id="rId4"/>
              </a:rPr>
              <a:t>account.microsoft.com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126913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699-D2E7-2441-A624-20E71B7A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navegar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Notebooks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D7FA-3753-4547-B56F-C7F1FED092D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128719" y="6519865"/>
            <a:ext cx="11020425" cy="246063"/>
          </a:xfrm>
        </p:spPr>
        <p:txBody>
          <a:bodyPr/>
          <a:lstStyle/>
          <a:p>
            <a:pPr marL="0" indent="0">
              <a:buNone/>
            </a:pPr>
            <a:r>
              <a:rPr lang="en-US" sz="1600">
                <a:hlinkClick r:id="rId3"/>
              </a:rPr>
              <a:t>https://docs.microsoft.com/en-us/learn/modules/analyze-climate-data-with-azure-notebooks/1-create-an-azure-notebook</a:t>
            </a:r>
            <a:endParaRPr lang="en-US" sz="1400"/>
          </a:p>
        </p:txBody>
      </p:sp>
      <p:pic>
        <p:nvPicPr>
          <p:cNvPr id="2050" name="Picture 2" descr="Running a code cell">
            <a:extLst>
              <a:ext uri="{FF2B5EF4-FFF2-40B4-BE49-F238E27FC236}">
                <a16:creationId xmlns:a16="http://schemas.microsoft.com/office/drawing/2014/main" id="{AD1BF8F8-816D-42FD-A233-82994737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810" y="1306286"/>
            <a:ext cx="9262380" cy="46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9446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EF55-925A-0F46-AFE9-CB5BFAB3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339875"/>
            <a:ext cx="8964185" cy="999376"/>
          </a:xfrm>
        </p:spPr>
        <p:txBody>
          <a:bodyPr/>
          <a:lstStyle/>
          <a:p>
            <a:r>
              <a:rPr lang="pt-PT" dirty="0"/>
              <a:t>Fundamentos de </a:t>
            </a:r>
            <a:r>
              <a:rPr lang="pt-PT" dirty="0" err="1"/>
              <a:t>Python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7965E-7896-6443-8940-C62B30FE7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577" y="3490168"/>
            <a:ext cx="11569474" cy="430887"/>
          </a:xfrm>
        </p:spPr>
        <p:txBody>
          <a:bodyPr/>
          <a:lstStyle/>
          <a:p>
            <a:r>
              <a:rPr lang="pt-BR" dirty="0"/>
              <a:t>  Seção 2</a:t>
            </a:r>
          </a:p>
        </p:txBody>
      </p:sp>
    </p:spTree>
    <p:extLst>
      <p:ext uri="{BB962C8B-B14F-4D97-AF65-F5344CB8AC3E}">
        <p14:creationId xmlns:p14="http://schemas.microsoft.com/office/powerpoint/2010/main" val="38666102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692497"/>
          </a:xfrm>
        </p:spPr>
        <p:txBody>
          <a:bodyPr/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da </a:t>
            </a:r>
            <a:r>
              <a:rPr lang="en-US" dirty="0" err="1"/>
              <a:t>Seção</a:t>
            </a:r>
            <a:r>
              <a:rPr lang="en-US" dirty="0"/>
              <a:t>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7683" y="1084506"/>
            <a:ext cx="5493355" cy="4469942"/>
          </a:xfrm>
        </p:spPr>
        <p:txBody>
          <a:bodyPr/>
          <a:lstStyle/>
          <a:p>
            <a:r>
              <a:rPr lang="en-US" sz="2400" dirty="0" err="1"/>
              <a:t>Aritmética</a:t>
            </a:r>
            <a:r>
              <a:rPr lang="en-US" sz="2400" dirty="0"/>
              <a:t> e </a:t>
            </a:r>
            <a:r>
              <a:rPr lang="en-US" sz="2400" dirty="0" err="1"/>
              <a:t>tipos</a:t>
            </a:r>
            <a:r>
              <a:rPr lang="en-US" sz="2400" dirty="0"/>
              <a:t> </a:t>
            </a:r>
            <a:r>
              <a:rPr lang="en-US" sz="2400" dirty="0" err="1"/>
              <a:t>numéricos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Python</a:t>
            </a:r>
          </a:p>
          <a:p>
            <a:r>
              <a:rPr lang="en-US" sz="2400" dirty="0"/>
              <a:t>Strings, strings, e </a:t>
            </a:r>
            <a:r>
              <a:rPr lang="en-US" sz="2400" dirty="0" err="1"/>
              <a:t>mais</a:t>
            </a:r>
            <a:r>
              <a:rPr lang="en-US" sz="2400" dirty="0"/>
              <a:t> strings</a:t>
            </a:r>
          </a:p>
          <a:p>
            <a:r>
              <a:rPr lang="en-US" sz="2400" dirty="0" err="1"/>
              <a:t>Tipos</a:t>
            </a:r>
            <a:r>
              <a:rPr lang="en-US" sz="2400" dirty="0"/>
              <a:t> de dados </a:t>
            </a:r>
            <a:r>
              <a:rPr lang="en-US" sz="2400" dirty="0" err="1"/>
              <a:t>iteráveis</a:t>
            </a:r>
            <a:endParaRPr lang="en-US" sz="2400" dirty="0"/>
          </a:p>
          <a:p>
            <a:pPr lvl="1"/>
            <a:r>
              <a:rPr lang="en-US" sz="1800" dirty="0" err="1"/>
              <a:t>Listas</a:t>
            </a:r>
            <a:r>
              <a:rPr lang="en-US" sz="1800" dirty="0"/>
              <a:t> (list)</a:t>
            </a:r>
          </a:p>
          <a:p>
            <a:pPr lvl="1"/>
            <a:r>
              <a:rPr lang="en-US" sz="1800" dirty="0" err="1"/>
              <a:t>Tuplas</a:t>
            </a:r>
            <a:r>
              <a:rPr lang="en-US" sz="1800" dirty="0"/>
              <a:t> (tuple)</a:t>
            </a:r>
          </a:p>
          <a:p>
            <a:pPr lvl="1"/>
            <a:r>
              <a:rPr lang="en-US" sz="1800" dirty="0" err="1"/>
              <a:t>Dicionários</a:t>
            </a:r>
            <a:r>
              <a:rPr lang="en-US" sz="1800" dirty="0"/>
              <a:t> (</a:t>
            </a:r>
            <a:r>
              <a:rPr lang="en-US" sz="1800" dirty="0" err="1"/>
              <a:t>dict</a:t>
            </a:r>
            <a:r>
              <a:rPr lang="en-US" sz="1800" dirty="0"/>
              <a:t>)</a:t>
            </a:r>
          </a:p>
          <a:p>
            <a:r>
              <a:rPr lang="en-US" sz="2400" dirty="0" err="1"/>
              <a:t>Testar</a:t>
            </a:r>
            <a:r>
              <a:rPr lang="en-US" sz="2400" dirty="0"/>
              <a:t> </a:t>
            </a:r>
            <a:r>
              <a:rPr lang="en-US" sz="2400" i="1" dirty="0"/>
              <a:t>membership</a:t>
            </a:r>
          </a:p>
          <a:p>
            <a:r>
              <a:rPr lang="en-US" sz="2400" dirty="0"/>
              <a:t>List comprehensions</a:t>
            </a:r>
          </a:p>
          <a:p>
            <a:r>
              <a:rPr lang="en-US" sz="2400" dirty="0" err="1"/>
              <a:t>Importação</a:t>
            </a:r>
            <a:r>
              <a:rPr lang="en-US" sz="2400" dirty="0"/>
              <a:t> de </a:t>
            </a:r>
            <a:r>
              <a:rPr lang="en-US" sz="2400" dirty="0" err="1"/>
              <a:t>módulos</a:t>
            </a:r>
            <a:endParaRPr lang="en-US" sz="24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AC3BA85-F48A-0B45-8282-5F3C9F9946B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1" r="2454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da </a:t>
            </a:r>
            <a:r>
              <a:rPr lang="en-US" dirty="0" err="1"/>
              <a:t>Seção</a:t>
            </a:r>
            <a:r>
              <a:rPr lang="en-US" dirty="0"/>
              <a:t>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Por que Python para </a:t>
            </a:r>
            <a:r>
              <a:rPr lang="en-US" b="1" dirty="0" err="1"/>
              <a:t>Ciência</a:t>
            </a:r>
            <a:r>
              <a:rPr lang="en-US" b="1" dirty="0"/>
              <a:t> de Dados?</a:t>
            </a:r>
          </a:p>
          <a:p>
            <a:r>
              <a:rPr lang="en-US" sz="2400" dirty="0" err="1"/>
              <a:t>Fácil</a:t>
            </a:r>
            <a:r>
              <a:rPr lang="en-US" sz="2400" dirty="0"/>
              <a:t> de </a:t>
            </a:r>
            <a:r>
              <a:rPr lang="en-US" sz="2400" dirty="0" err="1"/>
              <a:t>aprender</a:t>
            </a:r>
            <a:endParaRPr lang="en-US" sz="2400" dirty="0"/>
          </a:p>
          <a:p>
            <a:r>
              <a:rPr lang="en-US" sz="2400" dirty="0" err="1"/>
              <a:t>Flexível</a:t>
            </a:r>
            <a:endParaRPr lang="en-US" sz="2400" dirty="0"/>
          </a:p>
          <a:p>
            <a:r>
              <a:rPr lang="en-US" sz="2400" dirty="0" err="1"/>
              <a:t>Poderosas</a:t>
            </a:r>
            <a:r>
              <a:rPr lang="en-US" sz="2400" dirty="0"/>
              <a:t> </a:t>
            </a:r>
            <a:r>
              <a:rPr lang="en-US" sz="2400" dirty="0" err="1"/>
              <a:t>bibliotecas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5FCFF1-39EA-ED4F-BF04-23DFE7C6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341" y="3462617"/>
            <a:ext cx="2574365" cy="27962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02859" y="3881843"/>
            <a:ext cx="74093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Empresas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de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liderança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em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redes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sociais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, streaming de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vídeo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, e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mecanismo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de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buscas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desenvolveram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tecnologias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core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usando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Python.</a:t>
            </a:r>
            <a:b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</a:br>
            <a:b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</a:b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Elas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também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usam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Python para </a:t>
            </a:r>
            <a:r>
              <a:rPr lang="en-US" sz="2400" b="1" dirty="0" err="1">
                <a:solidFill>
                  <a:schemeClr val="accent1"/>
                </a:solidFill>
                <a:latin typeface="Segoe UI" panose="020B0502040204020203" pitchFamily="34" charset="0"/>
              </a:rPr>
              <a:t>ciência</a:t>
            </a:r>
            <a:r>
              <a:rPr lang="en-US" sz="2400" b="1" dirty="0">
                <a:solidFill>
                  <a:schemeClr val="accent1"/>
                </a:solidFill>
                <a:latin typeface="Segoe UI" panose="020B0502040204020203" pitchFamily="34" charset="0"/>
              </a:rPr>
              <a:t> de dados.</a:t>
            </a:r>
          </a:p>
        </p:txBody>
      </p:sp>
    </p:spTree>
    <p:extLst>
      <p:ext uri="{BB962C8B-B14F-4D97-AF65-F5344CB8AC3E}">
        <p14:creationId xmlns:p14="http://schemas.microsoft.com/office/powerpoint/2010/main" val="3234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fundamentos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9460" y="1222838"/>
            <a:ext cx="11544589" cy="2788456"/>
          </a:xfrm>
        </p:spPr>
        <p:txBody>
          <a:bodyPr/>
          <a:lstStyle/>
          <a:p>
            <a:r>
              <a:rPr lang="en-US" dirty="0" err="1"/>
              <a:t>Operadores</a:t>
            </a:r>
            <a:r>
              <a:rPr lang="en-US" dirty="0"/>
              <a:t> </a:t>
            </a:r>
            <a:r>
              <a:rPr lang="en-US" dirty="0" err="1"/>
              <a:t>numéricos</a:t>
            </a:r>
            <a:r>
              <a:rPr lang="en-US" dirty="0"/>
              <a:t>:    +   -   *   /   //   **   %</a:t>
            </a:r>
          </a:p>
          <a:p>
            <a:endParaRPr lang="en-US" dirty="0"/>
          </a:p>
          <a:p>
            <a:r>
              <a:rPr lang="en-US" dirty="0" err="1"/>
              <a:t>Variáveis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Expressões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0332E3-9671-2843-8363-28E9614B8A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49227" y="1958686"/>
            <a:ext cx="3293408" cy="15600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97AE9A-9F80-9F4D-A279-F59E89A0F9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5913" y="3629556"/>
            <a:ext cx="3420035" cy="102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2388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9460" y="1222838"/>
            <a:ext cx="11544589" cy="2364750"/>
          </a:xfrm>
        </p:spPr>
        <p:txBody>
          <a:bodyPr/>
          <a:lstStyle/>
          <a:p>
            <a:r>
              <a:rPr lang="en-US" dirty="0"/>
              <a:t>String literals: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Concatenando</a:t>
            </a:r>
            <a:r>
              <a:rPr lang="en-US" dirty="0"/>
              <a:t> strings: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1FDA4-8440-DF48-B838-6697675BE1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44353" y="1722022"/>
            <a:ext cx="4367785" cy="1130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992629-6D93-C54B-B97A-A045C14DB7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44353" y="3896261"/>
            <a:ext cx="3202567" cy="11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880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/>
              <a:t>Strings (</a:t>
            </a:r>
            <a:r>
              <a:rPr lang="en-US" dirty="0" err="1"/>
              <a:t>continuação</a:t>
            </a:r>
            <a:r>
              <a:rPr lang="en-US" dirty="0"/>
              <a:t>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9460" y="1222838"/>
            <a:ext cx="11544589" cy="2788456"/>
          </a:xfrm>
        </p:spPr>
        <p:txBody>
          <a:bodyPr/>
          <a:lstStyle/>
          <a:p>
            <a:r>
              <a:rPr lang="en-US" dirty="0" err="1"/>
              <a:t>Índices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strings: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Slicing (</a:t>
            </a:r>
            <a:r>
              <a:rPr lang="en-US" dirty="0" err="1"/>
              <a:t>fatiando</a:t>
            </a:r>
            <a:r>
              <a:rPr lang="en-US" dirty="0"/>
              <a:t>) strings: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4C0231-6E8D-C341-A24E-37930DA2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4751" y="1925781"/>
            <a:ext cx="5841009" cy="1109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C827F-818A-F949-9090-456EE2E400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9031" y="4396657"/>
            <a:ext cx="9242771" cy="10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5141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95252-9119-BA48-BEE3-D30EE1B61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339875"/>
            <a:ext cx="8964185" cy="999376"/>
          </a:xfrm>
        </p:spPr>
        <p:txBody>
          <a:bodyPr/>
          <a:lstStyle/>
          <a:p>
            <a:r>
              <a:rPr lang="pt-BR" dirty="0"/>
              <a:t>Intervalo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F0F2A-83DF-2B4B-A95F-B396548DD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577" y="3490168"/>
            <a:ext cx="11569474" cy="430887"/>
          </a:xfrm>
        </p:spPr>
        <p:txBody>
          <a:bodyPr/>
          <a:lstStyle/>
          <a:p>
            <a:r>
              <a:rPr lang="pt-BR" dirty="0"/>
              <a:t>  Voltaremos às...</a:t>
            </a:r>
          </a:p>
        </p:txBody>
      </p:sp>
    </p:spTree>
    <p:extLst>
      <p:ext uri="{BB962C8B-B14F-4D97-AF65-F5344CB8AC3E}">
        <p14:creationId xmlns:p14="http://schemas.microsoft.com/office/powerpoint/2010/main" val="401267627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B15F0E40-CB2C-45A9-8481-91F276E8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57" y="3220685"/>
            <a:ext cx="11653523" cy="788036"/>
          </a:xfrm>
        </p:spPr>
        <p:txBody>
          <a:bodyPr/>
          <a:lstStyle/>
          <a:p>
            <a:r>
              <a:rPr lang="pt-PT" dirty="0">
                <a:solidFill>
                  <a:schemeClr val="bg1"/>
                </a:solidFill>
              </a:rPr>
              <a:t>Introdução à </a:t>
            </a:r>
            <a:r>
              <a:rPr lang="pt-PT" dirty="0" err="1">
                <a:solidFill>
                  <a:schemeClr val="bg1"/>
                </a:solidFill>
              </a:rPr>
              <a:t>Python</a:t>
            </a:r>
            <a:r>
              <a:rPr lang="pt-PT" dirty="0">
                <a:solidFill>
                  <a:schemeClr val="bg1"/>
                </a:solidFill>
              </a:rPr>
              <a:t> para Ciência de Dados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529213" y="4555223"/>
            <a:ext cx="4425002" cy="2934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Pro" charset="0"/>
                <a:ea typeface="Segoe Pro" charset="0"/>
                <a:cs typeface="Segoe Pro" charset="0"/>
              </a:rPr>
              <a:t>Event Code: #7750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7083"/>
          <a:stretch/>
        </p:blipFill>
        <p:spPr>
          <a:xfrm>
            <a:off x="568960" y="533400"/>
            <a:ext cx="3614420" cy="17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8985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/>
              <a:t>Outros </a:t>
            </a:r>
            <a:r>
              <a:rPr lang="en-US" dirty="0" err="1"/>
              <a:t>tipos</a:t>
            </a:r>
            <a:r>
              <a:rPr lang="en-US" dirty="0"/>
              <a:t> de dados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9460" y="1222838"/>
            <a:ext cx="11544589" cy="3458383"/>
          </a:xfrm>
        </p:spPr>
        <p:txBody>
          <a:bodyPr/>
          <a:lstStyle/>
          <a:p>
            <a:r>
              <a:rPr lang="en-US" dirty="0" err="1"/>
              <a:t>Listas</a:t>
            </a:r>
            <a:r>
              <a:rPr lang="en-US" dirty="0"/>
              <a:t> (lists):</a:t>
            </a:r>
          </a:p>
          <a:p>
            <a:endParaRPr lang="en-US" dirty="0"/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objetos</a:t>
            </a:r>
            <a:r>
              <a:rPr lang="en-US" dirty="0"/>
              <a:t> list: append(), extend(), index(), count(), remove(), pop(), insert(), reverse(), sort().</a:t>
            </a:r>
          </a:p>
          <a:p>
            <a:endParaRPr lang="en-US" dirty="0"/>
          </a:p>
          <a:p>
            <a:r>
              <a:rPr lang="en-US" dirty="0" err="1"/>
              <a:t>Tuplas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Dicionários</a:t>
            </a:r>
            <a:r>
              <a:rPr lang="en-US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5B5C00-09DE-AF46-9C11-70185DC587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66525" y="1083441"/>
            <a:ext cx="4075499" cy="617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AE4AE-D12A-CE46-8E3D-A6D53B7E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67713" y="2972320"/>
            <a:ext cx="2302041" cy="5524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5CEF25-18BD-394C-8127-BD91C05433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873918" y="4059992"/>
            <a:ext cx="7482405" cy="136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531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 err="1"/>
              <a:t>Testando</a:t>
            </a:r>
            <a:r>
              <a:rPr lang="en-US" dirty="0"/>
              <a:t> membership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9460" y="1222838"/>
            <a:ext cx="11544589" cy="2364750"/>
          </a:xfrm>
        </p:spPr>
        <p:txBody>
          <a:bodyPr/>
          <a:lstStyle/>
          <a:p>
            <a:r>
              <a:rPr lang="en-US" dirty="0"/>
              <a:t>'in':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'not in':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FCDC872B-425C-E345-A7A5-4DB11E6169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2835" y="1588569"/>
            <a:ext cx="3519389" cy="1228466"/>
          </a:xfrm>
          <a:prstGeom prst="rect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6FAB862B-BED2-FA42-9499-70756456A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82835" y="3828417"/>
            <a:ext cx="3771731" cy="116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2632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/>
              <a:t>List comprehensions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19460" y="1222838"/>
            <a:ext cx="11544589" cy="246221"/>
          </a:xfrm>
        </p:spPr>
        <p:txBody>
          <a:bodyPr/>
          <a:lstStyle/>
          <a:p>
            <a:r>
              <a:rPr lang="en-US" dirty="0"/>
              <a:t>Forma </a:t>
            </a:r>
            <a:r>
              <a:rPr lang="en-US" dirty="0" err="1"/>
              <a:t>programática</a:t>
            </a:r>
            <a:r>
              <a:rPr lang="en-US" dirty="0"/>
              <a:t> de se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listas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C2A89-EBF6-5347-8945-A1A7F6734C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7232" y="1932998"/>
            <a:ext cx="5745451" cy="1454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5EE2E6-668C-4F4A-B005-52D976B403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9991" y="3283747"/>
            <a:ext cx="9032841" cy="136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94252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9A22-72A5-8848-BA22-F510F6EF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Importando</a:t>
            </a:r>
            <a:r>
              <a:rPr lang="en-US" dirty="0"/>
              <a:t> </a:t>
            </a:r>
            <a:r>
              <a:rPr lang="en-US" dirty="0" err="1"/>
              <a:t>módulos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8C7E7A7-63A4-F04A-B9DC-99314611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064" y="1621271"/>
            <a:ext cx="2967552" cy="12065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0103D5-F565-5947-8F39-743576E57FE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5184" y="2951656"/>
            <a:ext cx="4360327" cy="13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5606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692497"/>
          </a:xfrm>
        </p:spPr>
        <p:txBody>
          <a:bodyPr/>
          <a:lstStyle/>
          <a:p>
            <a:r>
              <a:rPr lang="en-US" dirty="0" err="1"/>
              <a:t>Recapitulando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7683" y="1084506"/>
            <a:ext cx="5493355" cy="4469942"/>
          </a:xfrm>
        </p:spPr>
        <p:txBody>
          <a:bodyPr/>
          <a:lstStyle/>
          <a:p>
            <a:r>
              <a:rPr lang="en-US" sz="2400" dirty="0" err="1"/>
              <a:t>Aritmética</a:t>
            </a:r>
            <a:r>
              <a:rPr lang="en-US" sz="2400" dirty="0"/>
              <a:t> e </a:t>
            </a:r>
            <a:r>
              <a:rPr lang="en-US" sz="2400" dirty="0" err="1"/>
              <a:t>tipos</a:t>
            </a:r>
            <a:r>
              <a:rPr lang="en-US" sz="2400" dirty="0"/>
              <a:t> </a:t>
            </a:r>
            <a:r>
              <a:rPr lang="en-US" sz="2400" dirty="0" err="1"/>
              <a:t>numéricos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Python</a:t>
            </a:r>
          </a:p>
          <a:p>
            <a:r>
              <a:rPr lang="en-US" sz="2400" dirty="0"/>
              <a:t>Strings, strings, e </a:t>
            </a:r>
            <a:r>
              <a:rPr lang="en-US" sz="2400" dirty="0" err="1"/>
              <a:t>mais</a:t>
            </a:r>
            <a:r>
              <a:rPr lang="en-US" sz="2400" dirty="0"/>
              <a:t> strings</a:t>
            </a:r>
          </a:p>
          <a:p>
            <a:r>
              <a:rPr lang="en-US" sz="2400" dirty="0" err="1"/>
              <a:t>Tipos</a:t>
            </a:r>
            <a:r>
              <a:rPr lang="en-US" sz="2400" dirty="0"/>
              <a:t> de dados </a:t>
            </a:r>
            <a:r>
              <a:rPr lang="en-US" sz="2400" dirty="0" err="1"/>
              <a:t>iteráveis</a:t>
            </a:r>
            <a:endParaRPr lang="en-US" sz="2400" dirty="0"/>
          </a:p>
          <a:p>
            <a:pPr lvl="1"/>
            <a:r>
              <a:rPr lang="en-US" sz="1800" dirty="0" err="1"/>
              <a:t>Listas</a:t>
            </a:r>
            <a:r>
              <a:rPr lang="en-US" sz="1800" dirty="0"/>
              <a:t> (list)</a:t>
            </a:r>
          </a:p>
          <a:p>
            <a:pPr lvl="1"/>
            <a:r>
              <a:rPr lang="en-US" sz="1800" dirty="0" err="1"/>
              <a:t>Tuplas</a:t>
            </a:r>
            <a:r>
              <a:rPr lang="en-US" sz="1800" dirty="0"/>
              <a:t> (tuple)</a:t>
            </a:r>
          </a:p>
          <a:p>
            <a:pPr lvl="1"/>
            <a:r>
              <a:rPr lang="en-US" sz="1800" dirty="0" err="1"/>
              <a:t>Dicionários</a:t>
            </a:r>
            <a:r>
              <a:rPr lang="en-US" sz="1800" dirty="0"/>
              <a:t> (</a:t>
            </a:r>
            <a:r>
              <a:rPr lang="en-US" sz="1800" dirty="0" err="1"/>
              <a:t>dict</a:t>
            </a:r>
            <a:r>
              <a:rPr lang="en-US" sz="1800" dirty="0"/>
              <a:t>)</a:t>
            </a:r>
          </a:p>
          <a:p>
            <a:r>
              <a:rPr lang="en-US" sz="2400" dirty="0" err="1"/>
              <a:t>Testar</a:t>
            </a:r>
            <a:r>
              <a:rPr lang="en-US" sz="2400" dirty="0"/>
              <a:t> </a:t>
            </a:r>
            <a:r>
              <a:rPr lang="en-US" sz="2400" i="1" dirty="0"/>
              <a:t>membership</a:t>
            </a:r>
          </a:p>
          <a:p>
            <a:r>
              <a:rPr lang="en-US" sz="2400" dirty="0"/>
              <a:t>List comprehensions</a:t>
            </a:r>
          </a:p>
          <a:p>
            <a:r>
              <a:rPr lang="en-US" sz="2400" dirty="0" err="1"/>
              <a:t>Importação</a:t>
            </a:r>
            <a:r>
              <a:rPr lang="en-US" sz="2400" dirty="0"/>
              <a:t> de </a:t>
            </a:r>
            <a:r>
              <a:rPr lang="en-US" sz="2400" dirty="0" err="1"/>
              <a:t>módulos</a:t>
            </a:r>
            <a:endParaRPr lang="en-US" sz="24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DAC3BA85-F48A-0B45-8282-5F3C9F9946B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1" r="24541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0DC7-47A5-BC4A-B02D-3E89DCBB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pt-BR" dirty="0"/>
              <a:t>Outras referências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B3DF3-0A14-7B45-A469-CD7A979AC6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683" y="1084506"/>
            <a:ext cx="11655078" cy="3825663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O tutorial definitivo sobre Python</a:t>
            </a:r>
            <a:br>
              <a:rPr lang="pt-BR" dirty="0"/>
            </a:br>
            <a:r>
              <a:rPr lang="en-US" dirty="0">
                <a:hlinkClick r:id="rId2"/>
              </a:rPr>
              <a:t>https://docs.python.org/pt-br/3/tutorial/</a:t>
            </a: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MENEZES, </a:t>
            </a:r>
            <a:r>
              <a:rPr lang="en-US" dirty="0" err="1">
                <a:solidFill>
                  <a:schemeClr val="tx1"/>
                </a:solidFill>
              </a:rPr>
              <a:t>Nilo</a:t>
            </a:r>
            <a:r>
              <a:rPr lang="en-US" dirty="0">
                <a:solidFill>
                  <a:schemeClr val="tx1"/>
                </a:solidFill>
              </a:rPr>
              <a:t> Ney Coutinho. </a:t>
            </a:r>
            <a:r>
              <a:rPr lang="en-US" b="1" dirty="0" err="1">
                <a:solidFill>
                  <a:schemeClr val="tx1"/>
                </a:solidFill>
              </a:rPr>
              <a:t>Introdução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à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programação</a:t>
            </a:r>
            <a:r>
              <a:rPr lang="en-US" b="1" dirty="0">
                <a:solidFill>
                  <a:schemeClr val="tx1"/>
                </a:solidFill>
              </a:rPr>
              <a:t> com Python–2ª </a:t>
            </a:r>
            <a:r>
              <a:rPr lang="en-US" b="1" dirty="0" err="1">
                <a:solidFill>
                  <a:schemeClr val="tx1"/>
                </a:solidFill>
              </a:rPr>
              <a:t>edição</a:t>
            </a:r>
            <a:r>
              <a:rPr lang="en-US" b="1" dirty="0">
                <a:solidFill>
                  <a:schemeClr val="tx1"/>
                </a:solidFill>
              </a:rPr>
              <a:t>: </a:t>
            </a:r>
            <a:r>
              <a:rPr lang="en-US" b="1" dirty="0" err="1">
                <a:solidFill>
                  <a:schemeClr val="tx1"/>
                </a:solidFill>
              </a:rPr>
              <a:t>Algoritmos</a:t>
            </a:r>
            <a:r>
              <a:rPr lang="en-US" b="1" dirty="0">
                <a:solidFill>
                  <a:schemeClr val="tx1"/>
                </a:solidFill>
              </a:rPr>
              <a:t> e </a:t>
            </a:r>
            <a:r>
              <a:rPr lang="en-US" b="1" dirty="0" err="1">
                <a:solidFill>
                  <a:schemeClr val="tx1"/>
                </a:solidFill>
              </a:rPr>
              <a:t>lógica</a:t>
            </a:r>
            <a:r>
              <a:rPr lang="en-US" b="1" dirty="0">
                <a:solidFill>
                  <a:schemeClr val="tx1"/>
                </a:solidFill>
              </a:rPr>
              <a:t> de </a:t>
            </a:r>
            <a:r>
              <a:rPr lang="en-US" b="1" dirty="0" err="1">
                <a:solidFill>
                  <a:schemeClr val="tx1"/>
                </a:solidFill>
              </a:rPr>
              <a:t>programação</a:t>
            </a:r>
            <a:r>
              <a:rPr lang="en-US" b="1" dirty="0">
                <a:solidFill>
                  <a:schemeClr val="tx1"/>
                </a:solidFill>
              </a:rPr>
              <a:t> para </a:t>
            </a:r>
            <a:r>
              <a:rPr lang="en-US" b="1" dirty="0" err="1">
                <a:solidFill>
                  <a:schemeClr val="tx1"/>
                </a:solidFill>
              </a:rPr>
              <a:t>iniciantes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dirty="0" err="1">
                <a:solidFill>
                  <a:schemeClr val="tx1"/>
                </a:solidFill>
              </a:rPr>
              <a:t>Novatec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Editora</a:t>
            </a:r>
            <a:r>
              <a:rPr lang="en-US" dirty="0">
                <a:solidFill>
                  <a:schemeClr val="tx1"/>
                </a:solidFill>
              </a:rPr>
              <a:t>, 2016.</a:t>
            </a:r>
          </a:p>
          <a:p>
            <a:r>
              <a:rPr lang="en-US" dirty="0">
                <a:solidFill>
                  <a:schemeClr val="tx1"/>
                </a:solidFill>
              </a:rPr>
              <a:t>SEVERANCE, Charles. </a:t>
            </a:r>
            <a:r>
              <a:rPr lang="en-US" b="1" dirty="0">
                <a:solidFill>
                  <a:schemeClr val="tx1"/>
                </a:solidFill>
              </a:rPr>
              <a:t>Python for informatics: Exploring information</a:t>
            </a:r>
            <a:r>
              <a:rPr lang="en-US" dirty="0">
                <a:solidFill>
                  <a:schemeClr val="tx1"/>
                </a:solidFill>
              </a:rPr>
              <a:t>. CreateSpace, 2013.</a:t>
            </a:r>
          </a:p>
          <a:p>
            <a:r>
              <a:rPr lang="en-US" dirty="0">
                <a:solidFill>
                  <a:schemeClr val="tx1"/>
                </a:solidFill>
              </a:rPr>
              <a:t>MCKINNEY, Wes. </a:t>
            </a:r>
            <a:r>
              <a:rPr lang="en-US" b="1" dirty="0">
                <a:solidFill>
                  <a:schemeClr val="tx1"/>
                </a:solidFill>
              </a:rPr>
              <a:t>Python for data analysis: Data wrangling with Pandas, NumPy, and </a:t>
            </a:r>
            <a:r>
              <a:rPr lang="en-US" b="1" dirty="0" err="1">
                <a:solidFill>
                  <a:schemeClr val="tx1"/>
                </a:solidFill>
              </a:rPr>
              <a:t>IPython</a:t>
            </a:r>
            <a:r>
              <a:rPr lang="en-US" dirty="0">
                <a:solidFill>
                  <a:schemeClr val="tx1"/>
                </a:solidFill>
              </a:rPr>
              <a:t>. " O'Reilly Media, Inc.", 2012.</a:t>
            </a:r>
          </a:p>
        </p:txBody>
      </p:sp>
    </p:spTree>
    <p:extLst>
      <p:ext uri="{BB962C8B-B14F-4D97-AF65-F5344CB8AC3E}">
        <p14:creationId xmlns:p14="http://schemas.microsoft.com/office/powerpoint/2010/main" val="67509466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C48F-6CA3-AC40-BBDD-7823EFD8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339875"/>
            <a:ext cx="8964185" cy="999376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7DE89-4C90-7F42-A393-F58A5DA36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577" y="3490168"/>
            <a:ext cx="11569474" cy="430887"/>
          </a:xfrm>
        </p:spPr>
        <p:txBody>
          <a:bodyPr/>
          <a:lstStyle/>
          <a:p>
            <a:r>
              <a:rPr lang="pt-BR" dirty="0"/>
              <a:t>  </a:t>
            </a:r>
            <a:r>
              <a:rPr lang="pt-BR" dirty="0" err="1"/>
              <a:t>murai@dcc.ufmg.br</a:t>
            </a:r>
            <a:endParaRPr lang="pt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52DE-C5D4-1B4D-8602-8EDF02D6888B}"/>
              </a:ext>
            </a:extLst>
          </p:cNvPr>
          <p:cNvSpPr txBox="1"/>
          <p:nvPr/>
        </p:nvSpPr>
        <p:spPr>
          <a:xfrm>
            <a:off x="1143000" y="608647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pt-BR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256312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F0E40-CB2C-45A9-8481-91F276E8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57" y="3220685"/>
            <a:ext cx="11653523" cy="1270732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Microsoft Reactor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Launch and approach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29213" y="4555223"/>
            <a:ext cx="4425002" cy="2934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Pro" charset="0"/>
                <a:ea typeface="Segoe Pro" charset="0"/>
                <a:cs typeface="Segoe Pro" charset="0"/>
              </a:rPr>
              <a:t>Event Code: #7750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7083"/>
          <a:stretch/>
        </p:blipFill>
        <p:spPr>
          <a:xfrm>
            <a:off x="568960" y="533400"/>
            <a:ext cx="3614420" cy="17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8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188720" y="146304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PT" sz="20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15:30 Introdução à Ciência de Dados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1188720" y="224028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PT" sz="2000">
                <a:solidFill>
                  <a:schemeClr val="tx1"/>
                </a:solidFill>
                <a:latin typeface="Segoe UI" panose="020B0502040204020203" pitchFamily="34" charset="0"/>
              </a:rPr>
              <a:t>15:50 Aritmética, expressões boleanas e manipulação de strings</a:t>
            </a:r>
            <a:endParaRPr lang="pt-PT" sz="2000">
              <a:solidFill>
                <a:schemeClr val="tx1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88720" y="301752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PT" sz="20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16:25 </a:t>
            </a:r>
            <a:r>
              <a:rPr lang="pt-PT" sz="2000">
                <a:solidFill>
                  <a:schemeClr val="tx1"/>
                </a:solidFill>
                <a:latin typeface="Segoe UI" panose="020B0502040204020203" pitchFamily="34" charset="0"/>
              </a:rPr>
              <a:t>Intervalo de 5 minutos</a:t>
            </a:r>
            <a:r>
              <a:rPr lang="pt-PT" sz="20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188720" y="379476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PT" sz="20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16:30 </a:t>
            </a:r>
            <a:r>
              <a:rPr lang="pt-PT" sz="2000">
                <a:solidFill>
                  <a:schemeClr val="tx1"/>
                </a:solidFill>
                <a:latin typeface="Segoe UI" panose="020B0502040204020203" pitchFamily="34" charset="0"/>
              </a:rPr>
              <a:t>Tipos iteráveis, controle de fluxo, funções e bibliotecas</a:t>
            </a:r>
            <a:r>
              <a:rPr lang="pt-PT" sz="200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188720" y="457200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17:00 Q&amp;A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22436" y="146304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pt-PT" sz="20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17:30 Fim do evento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822436" y="224028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Title for Section 2. Size 20 </a:t>
            </a:r>
            <a:r>
              <a:rPr lang="en-US" sz="200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pt</a:t>
            </a: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22436" y="301752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Title for Section 3. Size 20 </a:t>
            </a:r>
            <a:r>
              <a:rPr lang="en-US" sz="200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pt</a:t>
            </a: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822436" y="379476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Title for Section 4. Size 20 </a:t>
            </a:r>
            <a:r>
              <a:rPr lang="en-US" sz="200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pt</a:t>
            </a: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822436" y="457200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Title for Section 5. Size 20 </a:t>
            </a:r>
            <a:r>
              <a:rPr lang="en-US" sz="200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pt</a:t>
            </a: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F1B2A-B65A-C94F-9202-C335BB72E265}"/>
              </a:ext>
            </a:extLst>
          </p:cNvPr>
          <p:cNvSpPr txBox="1"/>
          <p:nvPr/>
        </p:nvSpPr>
        <p:spPr>
          <a:xfrm>
            <a:off x="269240" y="5545255"/>
            <a:ext cx="109781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PT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Há uma parada programada, mas fique à vontade para fazer uma pausa quando quiser.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D365E8-3282-E943-AD16-33F94DE45727}"/>
              </a:ext>
            </a:extLst>
          </p:cNvPr>
          <p:cNvSpPr/>
          <p:nvPr/>
        </p:nvSpPr>
        <p:spPr bwMode="auto">
          <a:xfrm>
            <a:off x="5972175" y="2194560"/>
            <a:ext cx="5275263" cy="310896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pt-BR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09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EF55-925A-0F46-AFE9-CB5BFAB3D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339875"/>
            <a:ext cx="8964185" cy="999376"/>
          </a:xfrm>
        </p:spPr>
        <p:txBody>
          <a:bodyPr/>
          <a:lstStyle/>
          <a:p>
            <a:r>
              <a:rPr lang="pt-PT" dirty="0"/>
              <a:t>Introdução à Ciência de Dados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7965E-7896-6443-8940-C62B30FE7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577" y="3490168"/>
            <a:ext cx="11569474" cy="430887"/>
          </a:xfrm>
        </p:spPr>
        <p:txBody>
          <a:bodyPr/>
          <a:lstStyle/>
          <a:p>
            <a:r>
              <a:rPr lang="pt-BR" dirty="0"/>
              <a:t>  Seção 1</a:t>
            </a:r>
          </a:p>
        </p:txBody>
      </p:sp>
    </p:spTree>
    <p:extLst>
      <p:ext uri="{BB962C8B-B14F-4D97-AF65-F5344CB8AC3E}">
        <p14:creationId xmlns:p14="http://schemas.microsoft.com/office/powerpoint/2010/main" val="33581597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1001E1-EAB2-6A49-B0AD-8C6812EB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Online Media 3" descr="Virginia Tech Transforms Life Sciences Research with Big Data Solution in Azure">
            <a:hlinkClick r:id="" action="ppaction://media"/>
            <a:extLst>
              <a:ext uri="{FF2B5EF4-FFF2-40B4-BE49-F238E27FC236}">
                <a16:creationId xmlns:a16="http://schemas.microsoft.com/office/drawing/2014/main" id="{F52E9EF3-0320-F449-AC84-615D341067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9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4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 bwMode="black">
          <a:xfrm>
            <a:off x="459103" y="470488"/>
            <a:ext cx="1419662" cy="304784"/>
            <a:chOff x="457200" y="1643393"/>
            <a:chExt cx="4492753" cy="9645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F0C68A5-C52D-4BFD-90EB-578B6CD60F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235475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75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E1F2D2-5FF4-4634-84ED-B39A6B0F121A}"/>
              </a:ext>
            </a:extLst>
          </p:cNvPr>
          <p:cNvGrpSpPr/>
          <p:nvPr/>
        </p:nvGrpSpPr>
        <p:grpSpPr>
          <a:xfrm>
            <a:off x="3518005" y="1291918"/>
            <a:ext cx="5155989" cy="4804045"/>
            <a:chOff x="5780766" y="1228552"/>
            <a:chExt cx="5155989" cy="4804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3A53DD-51A7-499C-94AD-A8DF7C70226C}"/>
                </a:ext>
              </a:extLst>
            </p:cNvPr>
            <p:cNvSpPr/>
            <p:nvPr/>
          </p:nvSpPr>
          <p:spPr>
            <a:xfrm>
              <a:off x="6762748" y="1228552"/>
              <a:ext cx="3202728" cy="3176491"/>
            </a:xfrm>
            <a:prstGeom prst="ellipse">
              <a:avLst/>
            </a:prstGeom>
            <a:solidFill>
              <a:srgbClr val="06206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2E40AD-01EA-40C7-B91F-8AB0FD663891}"/>
                </a:ext>
              </a:extLst>
            </p:cNvPr>
            <p:cNvSpPr/>
            <p:nvPr/>
          </p:nvSpPr>
          <p:spPr>
            <a:xfrm>
              <a:off x="5780766" y="2856106"/>
              <a:ext cx="3202728" cy="3176491"/>
            </a:xfrm>
            <a:prstGeom prst="ellipse">
              <a:avLst/>
            </a:prstGeom>
            <a:solidFill>
              <a:srgbClr val="00B0F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B1CAAC-4C3D-44BF-8923-15671BAF3918}"/>
                </a:ext>
              </a:extLst>
            </p:cNvPr>
            <p:cNvSpPr/>
            <p:nvPr/>
          </p:nvSpPr>
          <p:spPr>
            <a:xfrm>
              <a:off x="7734027" y="2856106"/>
              <a:ext cx="3202728" cy="3176491"/>
            </a:xfrm>
            <a:prstGeom prst="ellipse">
              <a:avLst/>
            </a:prstGeom>
            <a:solidFill>
              <a:srgbClr val="0070C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7">
            <a:extLst>
              <a:ext uri="{FF2B5EF4-FFF2-40B4-BE49-F238E27FC236}">
                <a16:creationId xmlns:a16="http://schemas.microsoft.com/office/drawing/2014/main" id="{CEAF9088-55C6-444B-9A28-F2DEAD3AD93B}"/>
              </a:ext>
            </a:extLst>
          </p:cNvPr>
          <p:cNvSpPr txBox="1"/>
          <p:nvPr/>
        </p:nvSpPr>
        <p:spPr>
          <a:xfrm>
            <a:off x="5050886" y="1992009"/>
            <a:ext cx="2128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solidFill>
                  <a:schemeClr val="bg1"/>
                </a:solidFill>
              </a:rPr>
              <a:t>Conhecimento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Domínio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39A95F01-5081-4491-A2FE-96BB3FA4FB0C}"/>
              </a:ext>
            </a:extLst>
          </p:cNvPr>
          <p:cNvSpPr txBox="1"/>
          <p:nvPr/>
        </p:nvSpPr>
        <p:spPr>
          <a:xfrm rot="18480042">
            <a:off x="6471907" y="4664493"/>
            <a:ext cx="210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FFFFFF"/>
                </a:solidFill>
              </a:rPr>
              <a:t>Programação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E8290A8-4EA5-4B49-84A3-7F7959BB3976}"/>
              </a:ext>
            </a:extLst>
          </p:cNvPr>
          <p:cNvSpPr txBox="1"/>
          <p:nvPr/>
        </p:nvSpPr>
        <p:spPr>
          <a:xfrm rot="2926178">
            <a:off x="3613120" y="4725026"/>
            <a:ext cx="1642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FFFFFF"/>
                </a:solidFill>
              </a:rPr>
              <a:t>Estatística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5F070743-7108-4DEB-8036-017167B73BD6}"/>
              </a:ext>
            </a:extLst>
          </p:cNvPr>
          <p:cNvSpPr txBox="1"/>
          <p:nvPr/>
        </p:nvSpPr>
        <p:spPr>
          <a:xfrm>
            <a:off x="5640647" y="3642657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FFFFFF"/>
                </a:solidFill>
              </a:rPr>
              <a:t>Ciência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 Dados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090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creenshot of Data Science Solution Framework">
            <a:extLst>
              <a:ext uri="{FF2B5EF4-FFF2-40B4-BE49-F238E27FC236}">
                <a16:creationId xmlns:a16="http://schemas.microsoft.com/office/drawing/2014/main" id="{1568A05B-3985-44E9-91B4-F3EADCF0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575" y="2499829"/>
            <a:ext cx="10893920" cy="38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EAF9088-55C6-444B-9A28-F2DEAD3AD93B}"/>
              </a:ext>
            </a:extLst>
          </p:cNvPr>
          <p:cNvSpPr txBox="1"/>
          <p:nvPr/>
        </p:nvSpPr>
        <p:spPr>
          <a:xfrm>
            <a:off x="5194274" y="2043786"/>
            <a:ext cx="200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Domain Expertise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39A95F01-5081-4491-A2FE-96BB3FA4FB0C}"/>
              </a:ext>
            </a:extLst>
          </p:cNvPr>
          <p:cNvSpPr txBox="1"/>
          <p:nvPr/>
        </p:nvSpPr>
        <p:spPr>
          <a:xfrm rot="18480042">
            <a:off x="6207633" y="4703356"/>
            <a:ext cx="2932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Code/Computing Expertise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E8290A8-4EA5-4B49-84A3-7F7959BB3976}"/>
              </a:ext>
            </a:extLst>
          </p:cNvPr>
          <p:cNvSpPr txBox="1"/>
          <p:nvPr/>
        </p:nvSpPr>
        <p:spPr>
          <a:xfrm rot="2926178">
            <a:off x="3672899" y="4934287"/>
            <a:ext cx="16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Math/Statistics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5F070743-7108-4DEB-8036-017167B73BD6}"/>
              </a:ext>
            </a:extLst>
          </p:cNvPr>
          <p:cNvSpPr txBox="1"/>
          <p:nvPr/>
        </p:nvSpPr>
        <p:spPr>
          <a:xfrm>
            <a:off x="5668462" y="3698472"/>
            <a:ext cx="100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</a:rPr>
              <a:t>Data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Science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54FCE81-47A7-4C96-8771-580D04657310}"/>
              </a:ext>
            </a:extLst>
          </p:cNvPr>
          <p:cNvSpPr>
            <a:spLocks noGrp="1"/>
          </p:cNvSpPr>
          <p:nvPr/>
        </p:nvSpPr>
        <p:spPr>
          <a:xfrm>
            <a:off x="8838339" y="3270738"/>
            <a:ext cx="7168662" cy="358726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endParaRPr lang="en-US" sz="20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FB51AB-499B-4F9D-95B6-003C4B6DE0C0}"/>
              </a:ext>
            </a:extLst>
          </p:cNvPr>
          <p:cNvGrpSpPr/>
          <p:nvPr/>
        </p:nvGrpSpPr>
        <p:grpSpPr>
          <a:xfrm>
            <a:off x="0" y="1374721"/>
            <a:ext cx="12192000" cy="1007822"/>
            <a:chOff x="0" y="312806"/>
            <a:chExt cx="12192000" cy="100782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540768-D3DF-4A95-8C6B-FF3EBA135002}"/>
                </a:ext>
              </a:extLst>
            </p:cNvPr>
            <p:cNvSpPr/>
            <p:nvPr/>
          </p:nvSpPr>
          <p:spPr>
            <a:xfrm>
              <a:off x="0" y="312806"/>
              <a:ext cx="12192000" cy="1007822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48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79AB2732-6442-4226-828D-543FF56CD65A}"/>
                </a:ext>
              </a:extLst>
            </p:cNvPr>
            <p:cNvSpPr txBox="1">
              <a:spLocks/>
            </p:cNvSpPr>
            <p:nvPr/>
          </p:nvSpPr>
          <p:spPr>
            <a:xfrm>
              <a:off x="1384300" y="400261"/>
              <a:ext cx="9423400" cy="832911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Obter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valor de </a:t>
              </a: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grandes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quantidades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de dados 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extrair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</a:t>
              </a:r>
              <a:r>
                <a:rPr kumimoji="0" lang="en-US" altLang="ko-KR" sz="24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sentido</a:t>
              </a: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deles </a:t>
              </a: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é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</a:t>
              </a:r>
              <a:r>
                <a:rPr kumimoji="0" lang="en-US" altLang="ko-KR" sz="2400" b="0" i="0" u="sng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o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</a:t>
              </a: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desafio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principal da </a:t>
              </a:r>
              <a:r>
                <a:rPr kumimoji="0" lang="en-US" altLang="ko-KR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Ciência</a:t>
              </a:r>
              <a:r>
                <a:rPr kumimoji="0" lang="en-US" altLang="ko-KR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Light"/>
                  <a:ea typeface="+mn-ea"/>
                  <a:cs typeface="+mn-cs"/>
                </a:rPr>
                <a:t> de Dados.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01168E3-DA04-429D-99BE-8A47823365E2}"/>
              </a:ext>
            </a:extLst>
          </p:cNvPr>
          <p:cNvSpPr/>
          <p:nvPr/>
        </p:nvSpPr>
        <p:spPr>
          <a:xfrm>
            <a:off x="0" y="6357738"/>
            <a:ext cx="111206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de </a:t>
            </a:r>
            <a:r>
              <a:rPr lang="en-US" sz="1200" i="1" dirty="0">
                <a:solidFill>
                  <a:srgbClr val="000000"/>
                </a:solidFill>
              </a:rPr>
              <a:t>Introduction to Data Science </a:t>
            </a:r>
            <a:r>
              <a:rPr lang="en-US" sz="1200" dirty="0">
                <a:solidFill>
                  <a:srgbClr val="000000"/>
                </a:solidFill>
              </a:rPr>
              <a:t>on Microsoft Learn: </a:t>
            </a:r>
            <a:r>
              <a:rPr lang="en-US" sz="1200" u="sng" dirty="0">
                <a:solidFill>
                  <a:srgbClr val="000000"/>
                </a:solidFill>
              </a:rPr>
              <a:t>https://docs.microsoft.com/learn/modules/intro-to-data-science-in-azure/2-data-science-process</a:t>
            </a:r>
            <a:endParaRPr lang="en-US" sz="1200" dirty="0">
              <a:solidFill>
                <a:srgbClr val="00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</a:rPr>
              <a:t>Série Helpful beginners': </a:t>
            </a:r>
            <a:r>
              <a:rPr lang="en-US" sz="1200" u="sng" dirty="0">
                <a:solidFill>
                  <a:srgbClr val="000000"/>
                </a:solidFill>
              </a:rPr>
              <a:t>https://docs.microsoft.com/en-us/azure/machine-learning/studio/data-science-for-beginners-the-5-questions-data-science-answers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278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Papéis</a:t>
            </a:r>
            <a:r>
              <a:rPr lang="en-US" dirty="0"/>
              <a:t> </a:t>
            </a:r>
            <a:r>
              <a:rPr lang="en-US" dirty="0" err="1"/>
              <a:t>especializados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EAF9088-55C6-444B-9A28-F2DEAD3AD93B}"/>
              </a:ext>
            </a:extLst>
          </p:cNvPr>
          <p:cNvSpPr txBox="1"/>
          <p:nvPr/>
        </p:nvSpPr>
        <p:spPr>
          <a:xfrm>
            <a:off x="4916211" y="2043786"/>
            <a:ext cx="200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Domain Expertise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E8290A8-4EA5-4B49-84A3-7F7959BB3976}"/>
              </a:ext>
            </a:extLst>
          </p:cNvPr>
          <p:cNvSpPr txBox="1"/>
          <p:nvPr/>
        </p:nvSpPr>
        <p:spPr>
          <a:xfrm rot="2926178">
            <a:off x="8405342" y="4934287"/>
            <a:ext cx="16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Math/Statistics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094-38C1-45A1-BFEE-41F26031711E}"/>
              </a:ext>
            </a:extLst>
          </p:cNvPr>
          <p:cNvSpPr txBox="1"/>
          <p:nvPr/>
        </p:nvSpPr>
        <p:spPr>
          <a:xfrm>
            <a:off x="5756959" y="1810911"/>
            <a:ext cx="5175071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Analista</a:t>
            </a:r>
            <a:r>
              <a:rPr lang="en-US" sz="4800" dirty="0">
                <a:solidFill>
                  <a:srgbClr val="505050"/>
                </a:solidFill>
                <a:latin typeface="Segoe UI Semilight"/>
              </a:rPr>
              <a:t> de </a:t>
            </a:r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Negócios</a:t>
            </a:r>
            <a:endParaRPr lang="en-US" sz="480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BE092-488E-4C86-B8D6-B6AA4A92748C}"/>
              </a:ext>
            </a:extLst>
          </p:cNvPr>
          <p:cNvSpPr txBox="1"/>
          <p:nvPr/>
        </p:nvSpPr>
        <p:spPr>
          <a:xfrm>
            <a:off x="5756959" y="2631841"/>
            <a:ext cx="5313314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Engenheiro</a:t>
            </a:r>
            <a:r>
              <a:rPr lang="en-US" sz="4800" dirty="0">
                <a:solidFill>
                  <a:srgbClr val="505050"/>
                </a:solidFill>
                <a:latin typeface="Segoe UI Semilight"/>
              </a:rPr>
              <a:t> de Dados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8BB21-BE85-4AA3-9BF2-30CE01741C47}"/>
              </a:ext>
            </a:extLst>
          </p:cNvPr>
          <p:cNvSpPr txBox="1"/>
          <p:nvPr/>
        </p:nvSpPr>
        <p:spPr>
          <a:xfrm>
            <a:off x="5756959" y="4273701"/>
            <a:ext cx="4851969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Arquiteto</a:t>
            </a:r>
            <a:r>
              <a:rPr lang="en-US" sz="4800" dirty="0">
                <a:solidFill>
                  <a:srgbClr val="505050"/>
                </a:solidFill>
                <a:latin typeface="Segoe UI Semilight"/>
              </a:rPr>
              <a:t> de Dados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0946B-C0DB-4276-9E74-3A17325C1C1A}"/>
              </a:ext>
            </a:extLst>
          </p:cNvPr>
          <p:cNvSpPr txBox="1"/>
          <p:nvPr/>
        </p:nvSpPr>
        <p:spPr>
          <a:xfrm>
            <a:off x="5756959" y="3452771"/>
            <a:ext cx="4641399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Cientista</a:t>
            </a:r>
            <a:r>
              <a:rPr lang="en-US" sz="4800" dirty="0">
                <a:solidFill>
                  <a:srgbClr val="505050"/>
                </a:solidFill>
                <a:latin typeface="Segoe UI Semilight"/>
              </a:rPr>
              <a:t> de Dados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4D6868-A240-424E-9065-EEB7F930CD14}"/>
              </a:ext>
            </a:extLst>
          </p:cNvPr>
          <p:cNvSpPr txBox="1"/>
          <p:nvPr/>
        </p:nvSpPr>
        <p:spPr>
          <a:xfrm>
            <a:off x="5747469" y="5075017"/>
            <a:ext cx="3724289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Desenvolvedor</a:t>
            </a:r>
            <a:endParaRPr lang="en-US" sz="480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BFB4FD4A-315E-422A-9DAC-B83CDD229204}"/>
              </a:ext>
            </a:extLst>
          </p:cNvPr>
          <p:cNvSpPr/>
          <p:nvPr/>
        </p:nvSpPr>
        <p:spPr bwMode="auto">
          <a:xfrm>
            <a:off x="3082692" y="1969212"/>
            <a:ext cx="1090863" cy="3844470"/>
          </a:xfrm>
          <a:prstGeom prst="trapezoid">
            <a:avLst>
              <a:gd name="adj" fmla="val 372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Ênfase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técnica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4636FF8E-1147-49F8-86FE-818ACACEBD54}"/>
              </a:ext>
            </a:extLst>
          </p:cNvPr>
          <p:cNvSpPr/>
          <p:nvPr/>
        </p:nvSpPr>
        <p:spPr bwMode="auto">
          <a:xfrm rot="10800000">
            <a:off x="4112615" y="1969212"/>
            <a:ext cx="1090863" cy="3844470"/>
          </a:xfrm>
          <a:prstGeom prst="trapezoid">
            <a:avLst>
              <a:gd name="adj" fmla="val 3627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Ênfase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domínio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716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b3956d7-611c-4aec-b229-55dbe758ad58&quot;,&quot;TimeStamp&quot;:&quot;2018-09-10T09:51:37.2812135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b3956d7-611c-4aec-b229-55dbe758ad58&quot;,&quot;TimeStamp&quot;:&quot;2018-09-10T09:51:37.2812135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b3956d7-611c-4aec-b229-55dbe758ad58&quot;,&quot;TimeStamp&quot;:&quot;2018-09-10T09:51:37.2812135-07:00&quot;}"/>
</p:tagLst>
</file>

<file path=ppt/theme/theme1.xml><?xml version="1.0" encoding="utf-8"?>
<a:theme xmlns:a="http://schemas.openxmlformats.org/drawingml/2006/main" name="White Template">
  <a:themeElements>
    <a:clrScheme name="2019 Brand BLUE Light Bak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D83B01"/>
      </a:accent3>
      <a:accent4>
        <a:srgbClr val="107C10"/>
      </a:accent4>
      <a:accent5>
        <a:srgbClr val="8661C5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lue_Education_2019_01.potx" id="{B92F1A48-DEE9-48F5-AAC9-DFF5938A8CFD}" vid="{C792CC7E-08FE-42B5-BB09-2694ECCB7BA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41299b6-b4f0-41d3-8455-1789a5666ecf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ADFD5C20E515444A382E77DF40C7706" ma:contentTypeVersion="14" ma:contentTypeDescription="Create a new document." ma:contentTypeScope="" ma:versionID="dfd38c844f7b8d0eafb8c4655a4ece79">
  <xsd:schema xmlns:xsd="http://www.w3.org/2001/XMLSchema" xmlns:xs="http://www.w3.org/2001/XMLSchema" xmlns:p="http://schemas.microsoft.com/office/2006/metadata/properties" xmlns:ns3="c26d0aff-874e-40ca-b96b-bf2bfd28871b" xmlns:ns4="b41299b6-b4f0-41d3-8455-1789a5666ecf" targetNamespace="http://schemas.microsoft.com/office/2006/metadata/properties" ma:root="true" ma:fieldsID="d5aa548d52e89e173044b124cd4a8e31" ns3:_="" ns4:_="">
    <xsd:import namespace="c26d0aff-874e-40ca-b96b-bf2bfd28871b"/>
    <xsd:import namespace="b41299b6-b4f0-41d3-8455-1789a5666ec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6d0aff-874e-40ca-b96b-bf2bfd28871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1299b6-b4f0-41d3-8455-1789a5666e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18" nillable="true" ma:displayName="Tags" ma:internalName="MediaServiceAutoTags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dcmitype/"/>
    <ds:schemaRef ds:uri="http://www.w3.org/XML/1998/namespace"/>
    <ds:schemaRef ds:uri="b41299b6-b4f0-41d3-8455-1789a5666ecf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c26d0aff-874e-40ca-b96b-bf2bfd28871b"/>
  </ds:schemaRefs>
</ds:datastoreItem>
</file>

<file path=customXml/itemProps2.xml><?xml version="1.0" encoding="utf-8"?>
<ds:datastoreItem xmlns:ds="http://schemas.openxmlformats.org/officeDocument/2006/customXml" ds:itemID="{EB60195D-861A-4F99-B13E-D99EBFEC4D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6d0aff-874e-40ca-b96b-bf2bfd28871b"/>
    <ds:schemaRef ds:uri="b41299b6-b4f0-41d3-8455-1789a5666e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16-9_Blue_Education_2019_01</Template>
  <TotalTime>9397</TotalTime>
  <Words>3340</Words>
  <Application>Microsoft Macintosh PowerPoint</Application>
  <PresentationFormat>Widescreen</PresentationFormat>
  <Paragraphs>289</Paragraphs>
  <Slides>27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Arial</vt:lpstr>
      <vt:lpstr>Calibri</vt:lpstr>
      <vt:lpstr>Calibri Light</vt:lpstr>
      <vt:lpstr>Consolas</vt:lpstr>
      <vt:lpstr>Segoe Pro</vt:lpstr>
      <vt:lpstr>Segoe Pro Semibold</vt:lpstr>
      <vt:lpstr>Segoe Pro SemiLight</vt:lpstr>
      <vt:lpstr>Segoe UI</vt:lpstr>
      <vt:lpstr>Segoe UI Light</vt:lpstr>
      <vt:lpstr>Segoe UI Semibold</vt:lpstr>
      <vt:lpstr>Segoe UI Semilight</vt:lpstr>
      <vt:lpstr>Wingdings</vt:lpstr>
      <vt:lpstr>White Template</vt:lpstr>
      <vt:lpstr>Custom Design</vt:lpstr>
      <vt:lpstr>Palestrante</vt:lpstr>
      <vt:lpstr>Introdução à Python para Ciência de Dados</vt:lpstr>
      <vt:lpstr>Agenda</vt:lpstr>
      <vt:lpstr>Introdução à Ciência de Dados</vt:lpstr>
      <vt:lpstr>PowerPoint Presentation</vt:lpstr>
      <vt:lpstr>PowerPoint Presentation</vt:lpstr>
      <vt:lpstr>O que é Ciência de Dados?</vt:lpstr>
      <vt:lpstr>Processo de Ciência de Dados</vt:lpstr>
      <vt:lpstr>Papéis especializados em Ciência de Dados</vt:lpstr>
      <vt:lpstr>PowerPoint Presentation</vt:lpstr>
      <vt:lpstr>Vamos começar clonando o Notebook do nosso workshop </vt:lpstr>
      <vt:lpstr>Como navegar em Notebooks Azure</vt:lpstr>
      <vt:lpstr>Fundamentos de Python</vt:lpstr>
      <vt:lpstr>Visão Geral da Seção 2</vt:lpstr>
      <vt:lpstr>Visão Geral da Seção 2</vt:lpstr>
      <vt:lpstr>Os fundamentos</vt:lpstr>
      <vt:lpstr>Strings</vt:lpstr>
      <vt:lpstr>Strings (continuação)</vt:lpstr>
      <vt:lpstr>Intervalo</vt:lpstr>
      <vt:lpstr>Outros tipos de dados</vt:lpstr>
      <vt:lpstr>Testando membership</vt:lpstr>
      <vt:lpstr>List comprehensions</vt:lpstr>
      <vt:lpstr>Importando módulos</vt:lpstr>
      <vt:lpstr>Recapitulando</vt:lpstr>
      <vt:lpstr>Outras referências</vt:lpstr>
      <vt:lpstr>Obrigado!</vt:lpstr>
      <vt:lpstr>Microsoft Reactor Launch and approach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&lt;Event name&gt;</dc:subject>
  <dc:creator>Juli May</dc:creator>
  <cp:keywords/>
  <dc:description/>
  <cp:lastModifiedBy>Fabricio Ferreira</cp:lastModifiedBy>
  <cp:revision>106</cp:revision>
  <cp:lastPrinted>2019-07-22T14:24:49Z</cp:lastPrinted>
  <dcterms:created xsi:type="dcterms:W3CDTF">2019-05-16T23:50:47Z</dcterms:created>
  <dcterms:modified xsi:type="dcterms:W3CDTF">2020-07-01T22:13:59Z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0x0101002ADFD5C20E515444A382E77DF40C7706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